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04"/>
  </p:notesMasterIdLst>
  <p:sldIdLst>
    <p:sldId id="270" r:id="rId2"/>
    <p:sldId id="271" r:id="rId3"/>
    <p:sldId id="345" r:id="rId4"/>
    <p:sldId id="349" r:id="rId5"/>
    <p:sldId id="482" r:id="rId6"/>
    <p:sldId id="346" r:id="rId7"/>
    <p:sldId id="347" r:id="rId8"/>
    <p:sldId id="351" r:id="rId9"/>
    <p:sldId id="459" r:id="rId10"/>
    <p:sldId id="484" r:id="rId11"/>
    <p:sldId id="487" r:id="rId12"/>
    <p:sldId id="488" r:id="rId13"/>
    <p:sldId id="485" r:id="rId14"/>
    <p:sldId id="441" r:id="rId15"/>
    <p:sldId id="465" r:id="rId16"/>
    <p:sldId id="469" r:id="rId17"/>
    <p:sldId id="470" r:id="rId18"/>
    <p:sldId id="466" r:id="rId19"/>
    <p:sldId id="471" r:id="rId20"/>
    <p:sldId id="495" r:id="rId21"/>
    <p:sldId id="369" r:id="rId22"/>
    <p:sldId id="520" r:id="rId23"/>
    <p:sldId id="360" r:id="rId24"/>
    <p:sldId id="387" r:id="rId25"/>
    <p:sldId id="376" r:id="rId26"/>
    <p:sldId id="503" r:id="rId27"/>
    <p:sldId id="504" r:id="rId28"/>
    <p:sldId id="406" r:id="rId29"/>
    <p:sldId id="394" r:id="rId30"/>
    <p:sldId id="407" r:id="rId31"/>
    <p:sldId id="408" r:id="rId32"/>
    <p:sldId id="398" r:id="rId33"/>
    <p:sldId id="493" r:id="rId34"/>
    <p:sldId id="491" r:id="rId35"/>
    <p:sldId id="521" r:id="rId36"/>
    <p:sldId id="498" r:id="rId37"/>
    <p:sldId id="500" r:id="rId38"/>
    <p:sldId id="499" r:id="rId39"/>
    <p:sldId id="502" r:id="rId40"/>
    <p:sldId id="501" r:id="rId41"/>
    <p:sldId id="505" r:id="rId42"/>
    <p:sldId id="506" r:id="rId43"/>
    <p:sldId id="507" r:id="rId44"/>
    <p:sldId id="508" r:id="rId45"/>
    <p:sldId id="510" r:id="rId46"/>
    <p:sldId id="512" r:id="rId47"/>
    <p:sldId id="517" r:id="rId48"/>
    <p:sldId id="519" r:id="rId49"/>
    <p:sldId id="518" r:id="rId50"/>
    <p:sldId id="522" r:id="rId51"/>
    <p:sldId id="511" r:id="rId52"/>
    <p:sldId id="513" r:id="rId53"/>
    <p:sldId id="515" r:id="rId54"/>
    <p:sldId id="516" r:id="rId55"/>
    <p:sldId id="509" r:id="rId56"/>
    <p:sldId id="494" r:id="rId57"/>
    <p:sldId id="371" r:id="rId58"/>
    <p:sldId id="359" r:id="rId59"/>
    <p:sldId id="367" r:id="rId60"/>
    <p:sldId id="368" r:id="rId61"/>
    <p:sldId id="403" r:id="rId62"/>
    <p:sldId id="404" r:id="rId63"/>
    <p:sldId id="383" r:id="rId64"/>
    <p:sldId id="523" r:id="rId65"/>
    <p:sldId id="375" r:id="rId66"/>
    <p:sldId id="526" r:id="rId67"/>
    <p:sldId id="361" r:id="rId68"/>
    <p:sldId id="528" r:id="rId69"/>
    <p:sldId id="400" r:id="rId70"/>
    <p:sldId id="370" r:id="rId71"/>
    <p:sldId id="411" r:id="rId72"/>
    <p:sldId id="412" r:id="rId73"/>
    <p:sldId id="532" r:id="rId74"/>
    <p:sldId id="385" r:id="rId75"/>
    <p:sldId id="443" r:id="rId76"/>
    <p:sldId id="527" r:id="rId77"/>
    <p:sldId id="478" r:id="rId78"/>
    <p:sldId id="342" r:id="rId79"/>
    <p:sldId id="429" r:id="rId80"/>
    <p:sldId id="531" r:id="rId81"/>
    <p:sldId id="537" r:id="rId82"/>
    <p:sldId id="533" r:id="rId83"/>
    <p:sldId id="447" r:id="rId84"/>
    <p:sldId id="461" r:id="rId85"/>
    <p:sldId id="530" r:id="rId86"/>
    <p:sldId id="534" r:id="rId87"/>
    <p:sldId id="401" r:id="rId88"/>
    <p:sldId id="418" r:id="rId89"/>
    <p:sldId id="529" r:id="rId90"/>
    <p:sldId id="538" r:id="rId91"/>
    <p:sldId id="430" r:id="rId92"/>
    <p:sldId id="535" r:id="rId93"/>
    <p:sldId id="536" r:id="rId94"/>
    <p:sldId id="427" r:id="rId95"/>
    <p:sldId id="452" r:id="rId96"/>
    <p:sldId id="454" r:id="rId97"/>
    <p:sldId id="431" r:id="rId98"/>
    <p:sldId id="524" r:id="rId99"/>
    <p:sldId id="448" r:id="rId100"/>
    <p:sldId id="449" r:id="rId101"/>
    <p:sldId id="473" r:id="rId102"/>
    <p:sldId id="444" r:id="rId10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C3E26C-AD57-42CE-BE4C-4B5CBEF64C99}">
          <p14:sldIdLst>
            <p14:sldId id="270"/>
            <p14:sldId id="271"/>
            <p14:sldId id="345"/>
            <p14:sldId id="349"/>
            <p14:sldId id="482"/>
            <p14:sldId id="346"/>
            <p14:sldId id="347"/>
            <p14:sldId id="351"/>
            <p14:sldId id="459"/>
            <p14:sldId id="484"/>
            <p14:sldId id="487"/>
            <p14:sldId id="488"/>
            <p14:sldId id="485"/>
            <p14:sldId id="441"/>
            <p14:sldId id="465"/>
          </p14:sldIdLst>
        </p14:section>
        <p14:section name="PLS" id="{2809253D-462A-4CF5-A94F-E9CFE7EEC66D}">
          <p14:sldIdLst>
            <p14:sldId id="469"/>
            <p14:sldId id="470"/>
            <p14:sldId id="466"/>
            <p14:sldId id="471"/>
          </p14:sldIdLst>
        </p14:section>
        <p14:section name="PruningFilters" id="{03D2B67A-42C3-46E1-936D-E8C665A0C321}">
          <p14:sldIdLst>
            <p14:sldId id="495"/>
            <p14:sldId id="369"/>
            <p14:sldId id="520"/>
            <p14:sldId id="360"/>
            <p14:sldId id="387"/>
            <p14:sldId id="376"/>
            <p14:sldId id="503"/>
            <p14:sldId id="504"/>
            <p14:sldId id="406"/>
            <p14:sldId id="394"/>
            <p14:sldId id="407"/>
            <p14:sldId id="408"/>
            <p14:sldId id="398"/>
          </p14:sldIdLst>
        </p14:section>
        <p14:section name="PruningLayers" id="{63DD7F6C-2ADA-4B88-A10E-381D805E5E70}">
          <p14:sldIdLst>
            <p14:sldId id="493"/>
            <p14:sldId id="491"/>
            <p14:sldId id="521"/>
            <p14:sldId id="498"/>
            <p14:sldId id="500"/>
            <p14:sldId id="499"/>
            <p14:sldId id="502"/>
            <p14:sldId id="501"/>
            <p14:sldId id="505"/>
            <p14:sldId id="506"/>
            <p14:sldId id="507"/>
          </p14:sldIdLst>
        </p14:section>
        <p14:section name="NAS" id="{9080D24F-1FB3-406F-9F1D-581DA3537ABA}">
          <p14:sldIdLst>
            <p14:sldId id="508"/>
            <p14:sldId id="510"/>
            <p14:sldId id="512"/>
            <p14:sldId id="517"/>
            <p14:sldId id="519"/>
            <p14:sldId id="518"/>
            <p14:sldId id="522"/>
            <p14:sldId id="511"/>
            <p14:sldId id="513"/>
            <p14:sldId id="515"/>
            <p14:sldId id="516"/>
            <p14:sldId id="509"/>
          </p14:sldIdLst>
        </p14:section>
        <p14:section name="LHN" id="{0A359D38-CF61-49D7-8933-CA15EB4975F3}">
          <p14:sldIdLst>
            <p14:sldId id="494"/>
            <p14:sldId id="371"/>
            <p14:sldId id="359"/>
            <p14:sldId id="367"/>
            <p14:sldId id="368"/>
            <p14:sldId id="403"/>
            <p14:sldId id="404"/>
            <p14:sldId id="383"/>
          </p14:sldIdLst>
        </p14:section>
        <p14:section name="CIPLS" id="{5CAB843C-9548-4D9D-898F-F4F2503EFCDF}">
          <p14:sldIdLst>
            <p14:sldId id="523"/>
            <p14:sldId id="375"/>
            <p14:sldId id="526"/>
            <p14:sldId id="361"/>
            <p14:sldId id="528"/>
            <p14:sldId id="400"/>
            <p14:sldId id="370"/>
            <p14:sldId id="411"/>
            <p14:sldId id="412"/>
            <p14:sldId id="532"/>
            <p14:sldId id="385"/>
            <p14:sldId id="443"/>
            <p14:sldId id="527"/>
            <p14:sldId id="478"/>
            <p14:sldId id="342"/>
          </p14:sldIdLst>
        </p14:section>
        <p14:section name="Additional Slides - General" id="{1166BE20-1955-4932-B081-1FEE013E3326}">
          <p14:sldIdLst>
            <p14:sldId id="429"/>
            <p14:sldId id="531"/>
            <p14:sldId id="537"/>
            <p14:sldId id="533"/>
            <p14:sldId id="447"/>
            <p14:sldId id="461"/>
            <p14:sldId id="530"/>
            <p14:sldId id="534"/>
            <p14:sldId id="401"/>
            <p14:sldId id="418"/>
            <p14:sldId id="529"/>
            <p14:sldId id="538"/>
          </p14:sldIdLst>
        </p14:section>
        <p14:section name="Additional Slides Pruning Approach" id="{B695F43C-66C9-4F07-9A51-1D953377EA42}">
          <p14:sldIdLst>
            <p14:sldId id="430"/>
          </p14:sldIdLst>
        </p14:section>
        <p14:section name="Additional Slides NAS" id="{FAE7169B-17ED-4B38-A824-49C26EF503CF}">
          <p14:sldIdLst>
            <p14:sldId id="535"/>
            <p14:sldId id="536"/>
          </p14:sldIdLst>
        </p14:section>
        <p14:section name="Additional Slides LHN" id="{0A65824B-5BDF-40AE-8DF4-E4F31176D066}">
          <p14:sldIdLst>
            <p14:sldId id="427"/>
            <p14:sldId id="452"/>
            <p14:sldId id="454"/>
          </p14:sldIdLst>
        </p14:section>
        <p14:section name="Additional Slides CIPLS" id="{9970B5DA-2A12-43DC-A1A4-F4FB4120DD2F}">
          <p14:sldIdLst>
            <p14:sldId id="431"/>
            <p14:sldId id="524"/>
            <p14:sldId id="448"/>
            <p14:sldId id="449"/>
            <p14:sldId id="473"/>
            <p14:sldId id="44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FFEF"/>
    <a:srgbClr val="10FFBB"/>
    <a:srgbClr val="4050FF"/>
    <a:srgbClr val="FF4040"/>
    <a:srgbClr val="0000FF"/>
    <a:srgbClr val="FF0000"/>
    <a:srgbClr val="40A4FF"/>
    <a:srgbClr val="F7F8FA"/>
    <a:srgbClr val="FFFFFF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83483" autoAdjust="0"/>
  </p:normalViewPr>
  <p:slideViewPr>
    <p:cSldViewPr snapToGrid="0" showGuides="1">
      <p:cViewPr varScale="1">
        <p:scale>
          <a:sx n="74" d="100"/>
          <a:sy n="74" d="100"/>
        </p:scale>
        <p:origin x="166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noProof="0" dirty="0" smtClean="0">
                <a:solidFill>
                  <a:schemeClr val="tx1"/>
                </a:solidFill>
              </a:rPr>
              <a:t>Distribution of computational</a:t>
            </a:r>
            <a:r>
              <a:rPr lang="en-US" baseline="0" noProof="0" dirty="0" smtClean="0">
                <a:solidFill>
                  <a:schemeClr val="tx1"/>
                </a:solidFill>
              </a:rPr>
              <a:t> time</a:t>
            </a:r>
            <a:endParaRPr lang="en-US" noProof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Convolutions</c:v>
                </c:pt>
                <c:pt idx="1">
                  <c:v>Batch Normalization</c:v>
                </c:pt>
                <c:pt idx="2">
                  <c:v>ReLU</c:v>
                </c:pt>
                <c:pt idx="3">
                  <c:v>Add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24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FD22D-D0FC-43E5-904B-92CC124898E1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43429-3A09-4F92-8046-082BB7092C9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25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966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da intuição por trás do PLS antes de iniciar a última</a:t>
            </a:r>
            <a:r>
              <a:rPr lang="pt-BR" baseline="0" dirty="0" smtClean="0"/>
              <a:t> hipótese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91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da intuição por trás do PLS antes de iniciar a última</a:t>
            </a:r>
            <a:r>
              <a:rPr lang="pt-BR" baseline="0" dirty="0" smtClean="0"/>
              <a:t> hipótese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58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 que falar que vamos inserir estruturas</a:t>
            </a:r>
            <a:r>
              <a:rPr lang="pt-BR" baseline="0" dirty="0" smtClean="0"/>
              <a:t> permitindo desenvolver arquiteturas automaticamente.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49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 que </a:t>
            </a:r>
            <a:r>
              <a:rPr lang="pt-BR" dirty="0" err="1" smtClean="0"/>
              <a:t>flar</a:t>
            </a:r>
            <a:r>
              <a:rPr lang="pt-BR" dirty="0" smtClean="0"/>
              <a:t> que é combinar</a:t>
            </a:r>
            <a:r>
              <a:rPr lang="pt-BR" baseline="0" dirty="0" smtClean="0"/>
              <a:t> de forma eficiente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343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359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67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396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 é um </a:t>
            </a:r>
            <a:r>
              <a:rPr lang="pt-BR" dirty="0" err="1" smtClean="0"/>
              <a:t>parametro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012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</a:t>
            </a:r>
            <a:r>
              <a:rPr lang="pt-BR" dirty="0" err="1" smtClean="0"/>
              <a:t>oq</a:t>
            </a:r>
            <a:r>
              <a:rPr lang="pt-BR" dirty="0" smtClean="0"/>
              <a:t> são os</a:t>
            </a:r>
            <a:r>
              <a:rPr lang="pt-BR" baseline="0" dirty="0" smtClean="0"/>
              <a:t> componentes de </a:t>
            </a:r>
            <a:r>
              <a:rPr lang="pt-BR" baseline="0" dirty="0" err="1" smtClean="0"/>
              <a:t>higher-order</a:t>
            </a:r>
            <a:endParaRPr lang="pt-BR" baseline="0" dirty="0" smtClean="0"/>
          </a:p>
          <a:p>
            <a:r>
              <a:rPr lang="pt-BR" baseline="0" dirty="0" smtClean="0"/>
              <a:t>Explicar com calma </a:t>
            </a:r>
            <a:r>
              <a:rPr lang="pt-BR" baseline="0" dirty="0" err="1" smtClean="0"/>
              <a:t>oq</a:t>
            </a:r>
            <a:r>
              <a:rPr lang="pt-BR" baseline="0" dirty="0" smtClean="0"/>
              <a:t> é X é o que é 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75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34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PR desempenha um papel fundamental em tarefas cognitivas que envolvem tomadas de decisão.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61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demonstrar parte da nossa </a:t>
            </a:r>
            <a:r>
              <a:rPr lang="pt-BR" dirty="0" err="1" smtClean="0"/>
              <a:t>hipóstese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577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399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Cada </a:t>
            </a:r>
            <a:r>
              <a:rPr lang="pt-BR" dirty="0" err="1" smtClean="0"/>
              <a:t>layer</a:t>
            </a:r>
            <a:r>
              <a:rPr lang="pt-BR" dirty="0" smtClean="0"/>
              <a:t> contém</a:t>
            </a:r>
            <a:r>
              <a:rPr lang="pt-BR" baseline="0" dirty="0" smtClean="0"/>
              <a:t> somente um filtro</a:t>
            </a:r>
          </a:p>
          <a:p>
            <a:r>
              <a:rPr lang="pt-BR" baseline="0" dirty="0" smtClean="0"/>
              <a:t>Falar que é completamente automático da onde ele tira, pra ajudar a </a:t>
            </a:r>
            <a:r>
              <a:rPr lang="pt-BR" baseline="0" dirty="0" err="1" smtClean="0"/>
              <a:t>linkar</a:t>
            </a:r>
            <a:r>
              <a:rPr lang="pt-BR" baseline="0" dirty="0" smtClean="0"/>
              <a:t> com a questão ResNet50 ImageNet224x224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280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Onde a entrada</a:t>
            </a:r>
            <a:r>
              <a:rPr lang="pt-BR" baseline="0" dirty="0" smtClean="0"/>
              <a:t> do i+1...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062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629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Explicar porque</a:t>
            </a:r>
            <a:r>
              <a:rPr lang="pt-BR" baseline="0" dirty="0" smtClean="0"/>
              <a:t> não rodar </a:t>
            </a:r>
            <a:r>
              <a:rPr lang="pt-BR" baseline="0" dirty="0" err="1" smtClean="0"/>
              <a:t>statistical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tests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image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classification</a:t>
            </a:r>
            <a:r>
              <a:rPr lang="pt-BR" baseline="0" dirty="0" smtClean="0"/>
              <a:t>. Enfatizar que isso é usado pra tudo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674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Descrever a tabela</a:t>
            </a:r>
          </a:p>
          <a:p>
            <a:r>
              <a:rPr lang="pt-BR" dirty="0" smtClean="0"/>
              <a:t>Falar rapidamente</a:t>
            </a:r>
            <a:r>
              <a:rPr lang="pt-BR" baseline="0" dirty="0" smtClean="0"/>
              <a:t> qual a vantagem do PLS em relação a esses critérios.</a:t>
            </a:r>
            <a:endParaRPr lang="pt-BR" dirty="0" smtClean="0"/>
          </a:p>
          <a:p>
            <a:r>
              <a:rPr lang="pt-BR" dirty="0" smtClean="0"/>
              <a:t>Falar que aqui já mostramos que o nosso critério</a:t>
            </a:r>
            <a:r>
              <a:rPr lang="pt-BR" baseline="0" dirty="0" smtClean="0"/>
              <a:t> é bom pra representar os filtros.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35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que tal tendência</a:t>
            </a:r>
            <a:r>
              <a:rPr lang="pt-BR" baseline="0" dirty="0" smtClean="0"/>
              <a:t> se manteve para outras arquiteturas neste </a:t>
            </a:r>
            <a:r>
              <a:rPr lang="pt-BR" baseline="0" dirty="0" err="1" smtClean="0"/>
              <a:t>dataset</a:t>
            </a:r>
            <a:r>
              <a:rPr lang="pt-BR" baseline="0" dirty="0" smtClean="0"/>
              <a:t>.</a:t>
            </a:r>
            <a:endParaRPr lang="en-US" dirty="0" smtClean="0"/>
          </a:p>
          <a:p>
            <a:endParaRPr lang="pt-BR" dirty="0" smtClean="0"/>
          </a:p>
          <a:p>
            <a:r>
              <a:rPr lang="pt-BR" dirty="0" smtClean="0"/>
              <a:t>Explicar </a:t>
            </a:r>
            <a:r>
              <a:rPr lang="pt-BR" dirty="0" err="1" smtClean="0"/>
              <a:t>oq</a:t>
            </a:r>
            <a:r>
              <a:rPr lang="pt-BR" baseline="0" dirty="0" smtClean="0"/>
              <a:t> é dominar outras soluções.</a:t>
            </a:r>
          </a:p>
          <a:p>
            <a:r>
              <a:rPr lang="en-US" smtClean="0"/>
              <a:t>Specifically, one cannot obtain improvement in one metric without degrading the other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503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Explicar</a:t>
            </a:r>
            <a:r>
              <a:rPr lang="pt-BR" baseline="0" dirty="0" smtClean="0"/>
              <a:t> que foi </a:t>
            </a:r>
            <a:r>
              <a:rPr lang="pt-BR" baseline="0" dirty="0" err="1" smtClean="0"/>
              <a:t>pq</a:t>
            </a:r>
            <a:r>
              <a:rPr lang="pt-BR" baseline="0" dirty="0" smtClean="0"/>
              <a:t> ele removeu filtros de camadas que tinham poucos </a:t>
            </a:r>
            <a:r>
              <a:rPr lang="pt-BR" baseline="0" dirty="0" err="1" smtClean="0"/>
              <a:t>flops</a:t>
            </a:r>
            <a:r>
              <a:rPr lang="pt-B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2895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79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Ambientes</a:t>
            </a:r>
            <a:r>
              <a:rPr lang="pt-BR" baseline="0" dirty="0" smtClean="0"/>
              <a:t> com recursos comp. Limitados.</a:t>
            </a:r>
            <a:endParaRPr lang="pt-BR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83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778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da</a:t>
            </a:r>
            <a:r>
              <a:rPr lang="pt-BR" baseline="0" dirty="0" smtClean="0"/>
              <a:t> questão da média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993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Permite</a:t>
            </a:r>
            <a:r>
              <a:rPr lang="pt-BR" baseline="0" dirty="0" smtClean="0"/>
              <a:t> mensurar somente a influência...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74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que aqui já mostramos que o nosso critério</a:t>
            </a:r>
            <a:r>
              <a:rPr lang="pt-BR" baseline="0" dirty="0" smtClean="0"/>
              <a:t> é bom pra representar os filtros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75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que usamos somente</a:t>
            </a:r>
            <a:r>
              <a:rPr lang="pt-BR" baseline="0" dirty="0" smtClean="0"/>
              <a:t> 10% dos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224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que usamos somente</a:t>
            </a:r>
            <a:r>
              <a:rPr lang="pt-BR" baseline="0" dirty="0" smtClean="0"/>
              <a:t> 10% dos 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693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247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b = </a:t>
            </a:r>
            <a:r>
              <a:rPr lang="pt-BR" baseline="0" dirty="0" err="1" smtClean="0"/>
              <a:t>depth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939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Human</a:t>
            </a:r>
            <a:r>
              <a:rPr lang="pt-BR" baseline="0" dirty="0" smtClean="0"/>
              <a:t> = ou é igual ou é </a:t>
            </a:r>
            <a:r>
              <a:rPr lang="pt-BR" baseline="0" dirty="0" err="1" smtClean="0"/>
              <a:t>setado</a:t>
            </a:r>
            <a:r>
              <a:rPr lang="pt-BR" baseline="0" dirty="0" smtClean="0"/>
              <a:t> empiricamente (regime tentativa e erro)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Concluir</a:t>
            </a:r>
            <a:r>
              <a:rPr lang="pt-BR" baseline="0" dirty="0" smtClean="0"/>
              <a:t> </a:t>
            </a:r>
            <a:r>
              <a:rPr lang="pt-BR" dirty="0" smtClean="0"/>
              <a:t>falando</a:t>
            </a:r>
            <a:r>
              <a:rPr lang="pt-BR" baseline="0" dirty="0" smtClean="0"/>
              <a:t> que o formato do módulo nos é dado.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Tem que falar a hipótese de que esses estágios não precisar ser do mesmo tamanho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690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que a célula nos é dado.</a:t>
            </a:r>
          </a:p>
          <a:p>
            <a:r>
              <a:rPr lang="pt-BR" baseline="0" dirty="0" err="1" smtClean="0"/>
              <a:t>Beneficios</a:t>
            </a:r>
            <a:r>
              <a:rPr lang="pt-BR" baseline="0" dirty="0" smtClean="0"/>
              <a:t> aqui representados pela importância.</a:t>
            </a:r>
          </a:p>
          <a:p>
            <a:r>
              <a:rPr lang="pt-BR" baseline="0" dirty="0" smtClean="0"/>
              <a:t>Aqui precisa ter a questão de gerar poucos modelos. Talvez explicar a complexidade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694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mtClean="0"/>
              <a:t>Indicando</a:t>
            </a:r>
            <a:r>
              <a:rPr lang="pt-BR" baseline="0" smtClean="0"/>
              <a:t> que o critério que determina a importância dos neurônio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568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</a:t>
            </a:r>
            <a:r>
              <a:rPr lang="pt-BR" baseline="0" dirty="0" smtClean="0"/>
              <a:t> que existem garantias empíricas que a ultima </a:t>
            </a:r>
            <a:r>
              <a:rPr lang="pt-BR" baseline="0" dirty="0" err="1" smtClean="0"/>
              <a:t>layer</a:t>
            </a:r>
            <a:r>
              <a:rPr lang="pt-BR" baseline="0" dirty="0" smtClean="0"/>
              <a:t> representa tudo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33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807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057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9794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É bom </a:t>
            </a:r>
            <a:r>
              <a:rPr lang="pt-BR" dirty="0" err="1" smtClean="0"/>
              <a:t>faalr</a:t>
            </a:r>
            <a:r>
              <a:rPr lang="pt-BR" dirty="0" smtClean="0"/>
              <a:t> que estamos usando outro</a:t>
            </a:r>
            <a:r>
              <a:rPr lang="pt-BR" baseline="0" dirty="0" smtClean="0"/>
              <a:t> módulo aqui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855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470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32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154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que é o mesmo classificador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72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</a:t>
            </a:r>
            <a:r>
              <a:rPr lang="pt-BR" baseline="0" dirty="0" smtClean="0"/>
              <a:t> deu pra rodar a </a:t>
            </a:r>
            <a:r>
              <a:rPr lang="pt-BR" baseline="0" dirty="0" err="1" smtClean="0"/>
              <a:t>HyperNet</a:t>
            </a:r>
            <a:r>
              <a:rPr lang="pt-BR" baseline="0" dirty="0" smtClean="0"/>
              <a:t> Kong et al.</a:t>
            </a:r>
            <a:endParaRPr lang="pt-BR" dirty="0" smtClean="0"/>
          </a:p>
          <a:p>
            <a:r>
              <a:rPr lang="pt-BR" dirty="0" smtClean="0"/>
              <a:t>Falar</a:t>
            </a:r>
            <a:r>
              <a:rPr lang="pt-BR" baseline="0" dirty="0" smtClean="0"/>
              <a:t> da arquitetura que impede </a:t>
            </a:r>
          </a:p>
          <a:p>
            <a:r>
              <a:rPr lang="pt-BR" baseline="0" dirty="0" smtClean="0"/>
              <a:t>Os </a:t>
            </a:r>
            <a:r>
              <a:rPr lang="pt-BR" baseline="0" dirty="0" err="1" smtClean="0"/>
              <a:t>improvements</a:t>
            </a:r>
            <a:r>
              <a:rPr lang="pt-BR" baseline="0" dirty="0" smtClean="0"/>
              <a:t> Estatisticamente superiores.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35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Modelar</a:t>
            </a:r>
            <a:r>
              <a:rPr lang="pt-BR" baseline="0" dirty="0" smtClean="0"/>
              <a:t> melhor os dados visuais.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045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 ultimo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bullet</a:t>
            </a:r>
            <a:r>
              <a:rPr lang="pt-BR" baseline="0" dirty="0" smtClean="0"/>
              <a:t> enfatizar tipo o problema do </a:t>
            </a:r>
            <a:r>
              <a:rPr lang="pt-BR" baseline="0" dirty="0" err="1" smtClean="0"/>
              <a:t>baseline</a:t>
            </a:r>
            <a:r>
              <a:rPr lang="pt-BR" baseline="0" dirty="0" smtClean="0"/>
              <a:t>, que como ele modificou muito a rede ele não convergiu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1099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5995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277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Enfatizar o </a:t>
            </a:r>
            <a:r>
              <a:rPr lang="pt-BR" dirty="0" err="1" smtClean="0"/>
              <a:t>covariance-free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891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Enfatizar o que </a:t>
            </a:r>
            <a:r>
              <a:rPr lang="pt-BR" dirty="0" err="1" smtClean="0"/>
              <a:t>covariance-free</a:t>
            </a:r>
            <a:r>
              <a:rPr lang="pt-BR" dirty="0" smtClean="0"/>
              <a:t> significa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2570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Enfatizar o </a:t>
            </a:r>
            <a:r>
              <a:rPr lang="pt-BR" dirty="0" err="1" smtClean="0"/>
              <a:t>covariance-free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647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740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Estatisticamente</a:t>
            </a:r>
            <a:r>
              <a:rPr lang="pt-BR" baseline="0" dirty="0" smtClean="0"/>
              <a:t> equivalente</a:t>
            </a:r>
            <a:endParaRPr lang="pt-BR" dirty="0" smtClean="0"/>
          </a:p>
          <a:p>
            <a:r>
              <a:rPr lang="pt-BR" dirty="0" smtClean="0"/>
              <a:t>Explicar </a:t>
            </a:r>
            <a:r>
              <a:rPr lang="pt-BR" dirty="0" err="1" smtClean="0"/>
              <a:t>pq</a:t>
            </a:r>
            <a:r>
              <a:rPr lang="pt-BR" dirty="0" smtClean="0"/>
              <a:t> o CCIPCA esta na comparação.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1849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483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é erro então menor</a:t>
            </a:r>
            <a:r>
              <a:rPr lang="pt-BR" baseline="0" dirty="0" smtClean="0"/>
              <a:t> melhor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6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9809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3960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9653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754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9574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Note, if Y has only 1 column, this reduces to PLS1 (q becomes 1, u becomes 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9786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Q^2</a:t>
            </a:r>
            <a:r>
              <a:rPr lang="pt-BR" baseline="0" dirty="0" smtClean="0"/>
              <a:t> é a estatística para as </a:t>
            </a:r>
            <a:r>
              <a:rPr lang="pt-BR" baseline="0" dirty="0" err="1" smtClean="0"/>
              <a:t>features</a:t>
            </a:r>
            <a:r>
              <a:rPr lang="pt-BR" baseline="0" dirty="0" smtClean="0"/>
              <a:t>; indicar a importância de uma </a:t>
            </a:r>
            <a:r>
              <a:rPr lang="pt-BR" baseline="0" dirty="0" err="1" smtClean="0"/>
              <a:t>feature</a:t>
            </a:r>
            <a:r>
              <a:rPr lang="pt-BR" baseline="0" dirty="0" smtClean="0"/>
              <a:t> para um certo </a:t>
            </a:r>
            <a:r>
              <a:rPr lang="pt-BR" baseline="0" dirty="0" err="1" smtClean="0"/>
              <a:t>component</a:t>
            </a:r>
            <a:endParaRPr lang="pt-BR" baseline="0" dirty="0" smtClean="0"/>
          </a:p>
          <a:p>
            <a:r>
              <a:rPr lang="pt-BR" baseline="0" dirty="0" smtClean="0"/>
              <a:t>T^2 é a estatística para as </a:t>
            </a:r>
            <a:r>
              <a:rPr lang="pt-BR" baseline="0" dirty="0" err="1" smtClean="0"/>
              <a:t>samples</a:t>
            </a:r>
            <a:r>
              <a:rPr lang="pt-BR" baseline="0" dirty="0" smtClean="0"/>
              <a:t>; indica quão bem o objeto </a:t>
            </a:r>
            <a:r>
              <a:rPr lang="pt-BR" baseline="0" dirty="0" err="1" smtClean="0"/>
              <a:t>fit</a:t>
            </a:r>
            <a:r>
              <a:rPr lang="pt-BR" baseline="0" dirty="0" smtClean="0"/>
              <a:t> </a:t>
            </a:r>
            <a:r>
              <a:rPr lang="pt-BR" baseline="0" smtClean="0"/>
              <a:t>o modelo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17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6527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015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6589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0224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5001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da intuição por trás do PLS antes de iniciar a última</a:t>
            </a:r>
            <a:r>
              <a:rPr lang="pt-BR" baseline="0" dirty="0" smtClean="0"/>
              <a:t> hipótese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6775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da intuição por trás do PLS antes de iniciar a última</a:t>
            </a:r>
            <a:r>
              <a:rPr lang="pt-BR" baseline="0" dirty="0" smtClean="0"/>
              <a:t> hipótese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032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 the approximate covariance matrix using a few PCA principal components, which can be computed efficiently with the CCIPCA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4382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3413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641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</a:t>
            </a:r>
            <a:r>
              <a:rPr lang="pt-BR" dirty="0" err="1" smtClean="0"/>
              <a:t>oq</a:t>
            </a:r>
            <a:r>
              <a:rPr lang="pt-BR" baseline="0" dirty="0" smtClean="0"/>
              <a:t> são os eixos X e Y</a:t>
            </a:r>
            <a:endParaRPr lang="pt-BR" dirty="0" smtClean="0"/>
          </a:p>
          <a:p>
            <a:r>
              <a:rPr lang="pt-BR" dirty="0" smtClean="0"/>
              <a:t>X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p.p</a:t>
            </a:r>
            <a:r>
              <a:rPr lang="pt-BR" baseline="0" dirty="0" smtClean="0"/>
              <a:t> w.r.t. SGDPLS</a:t>
            </a:r>
          </a:p>
          <a:p>
            <a:r>
              <a:rPr lang="pt-BR" baseline="0" dirty="0" smtClean="0"/>
              <a:t>Y </a:t>
            </a:r>
            <a:r>
              <a:rPr lang="pt-BR" baseline="0" dirty="0" err="1" smtClean="0"/>
              <a:t>p.p</a:t>
            </a:r>
            <a:r>
              <a:rPr lang="pt-BR" baseline="0" dirty="0" smtClean="0"/>
              <a:t>. w.r.t IPLS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4846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Falar</a:t>
            </a:r>
            <a:r>
              <a:rPr lang="pt-BR" baseline="0" dirty="0" smtClean="0"/>
              <a:t> que </a:t>
            </a:r>
            <a:r>
              <a:rPr lang="pt-BR" baseline="0" dirty="0" err="1" smtClean="0"/>
              <a:t>pattern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reconition</a:t>
            </a:r>
            <a:r>
              <a:rPr lang="pt-BR" baseline="0" dirty="0" smtClean="0"/>
              <a:t> é importante porque queremos automatizar as coisas....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discovering accurate and efficient data representations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732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3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43429-3A09-4F92-8046-082BB7092C9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68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2349500"/>
            <a:ext cx="8229600" cy="1694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7200" b="1" baseline="0">
                <a:effectLst/>
              </a:defRPr>
            </a:lvl1pPr>
          </a:lstStyle>
          <a:p>
            <a:r>
              <a:rPr lang="en-US" dirty="0" smtClean="0"/>
              <a:t>A Title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789267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 txBox="1">
            <a:spLocks noChangeAspect="1"/>
          </p:cNvSpPr>
          <p:nvPr userDrawn="1"/>
        </p:nvSpPr>
        <p:spPr>
          <a:xfrm>
            <a:off x="0" y="6557963"/>
            <a:ext cx="9144000" cy="309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1500" dirty="0">
              <a:solidFill>
                <a:prstClr val="white"/>
              </a:solidFill>
              <a:latin typeface="Open Sans Light"/>
              <a:cs typeface="Open Sans Light"/>
            </a:endParaRPr>
          </a:p>
        </p:txBody>
      </p:sp>
      <p:sp>
        <p:nvSpPr>
          <p:cNvPr id="11" name="Slide Number Placeholder 3"/>
          <p:cNvSpPr txBox="1">
            <a:spLocks noChangeAspect="1"/>
          </p:cNvSpPr>
          <p:nvPr userDrawn="1"/>
        </p:nvSpPr>
        <p:spPr>
          <a:xfrm rot="5400000">
            <a:off x="8413747" y="971552"/>
            <a:ext cx="1079505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1500" dirty="0" smtClean="0">
                <a:solidFill>
                  <a:prstClr val="white"/>
                </a:solidFill>
                <a:latin typeface="Open Sans Light"/>
                <a:cs typeface="Open Sans Light"/>
              </a:rPr>
              <a:t>PAGE </a:t>
            </a:r>
            <a:fld id="{857B18ED-D931-45F4-8873-1BEDAB4DC03E}" type="slidenum">
              <a:rPr lang="en-JM" sz="1500" smtClean="0">
                <a:solidFill>
                  <a:prstClr val="white"/>
                </a:solidFill>
                <a:latin typeface="Open Sans Light"/>
                <a:cs typeface="Open Sans Light"/>
              </a:rPr>
              <a:pPr/>
              <a:t>‹nº›</a:t>
            </a:fld>
            <a:endParaRPr lang="en-JM" sz="1500" dirty="0">
              <a:solidFill>
                <a:prstClr val="white"/>
              </a:solidFill>
              <a:latin typeface="Open Sans Light"/>
              <a:cs typeface="Open Sans Light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effectLst/>
              </a:defRPr>
            </a:lvl1pPr>
          </a:lstStyle>
          <a:p>
            <a:r>
              <a:rPr lang="en-US" dirty="0" smtClean="0"/>
              <a:t>&lt;Chapter&gt;</a:t>
            </a:r>
            <a:endParaRPr lang="en-JM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5300" y="1308105"/>
            <a:ext cx="8229600" cy="4800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The text goes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082924" y="6490941"/>
            <a:ext cx="3054351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&lt;Chapter&gt;&lt;Method&gt;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00008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 txBox="1">
            <a:spLocks noChangeAspect="1"/>
          </p:cNvSpPr>
          <p:nvPr userDrawn="1"/>
        </p:nvSpPr>
        <p:spPr>
          <a:xfrm>
            <a:off x="0" y="6548438"/>
            <a:ext cx="9144000" cy="309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1500" dirty="0">
              <a:solidFill>
                <a:prstClr val="white"/>
              </a:solidFill>
              <a:latin typeface="Open Sans Light"/>
              <a:cs typeface="Open Sans Light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200" y="7620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effectLst/>
              </a:defRPr>
            </a:lvl1pPr>
          </a:lstStyle>
          <a:p>
            <a:r>
              <a:rPr lang="en-US" dirty="0" smtClean="0"/>
              <a:t>&lt;Null Page&gt;</a:t>
            </a:r>
            <a:endParaRPr lang="en-JM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6800" y="1306800"/>
            <a:ext cx="8229600" cy="47257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The text goes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082924" y="6490941"/>
            <a:ext cx="3054351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&lt;Chapter&gt;&lt;Method&gt;</a:t>
            </a:r>
            <a:endParaRPr lang="en-JM" dirty="0"/>
          </a:p>
        </p:txBody>
      </p:sp>
      <p:sp>
        <p:nvSpPr>
          <p:cNvPr id="11" name="Slide Number Placeholder 3"/>
          <p:cNvSpPr txBox="1">
            <a:spLocks noChangeAspect="1"/>
          </p:cNvSpPr>
          <p:nvPr userDrawn="1"/>
        </p:nvSpPr>
        <p:spPr>
          <a:xfrm rot="5400000">
            <a:off x="8413747" y="971552"/>
            <a:ext cx="1079505" cy="381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0" kern="1200">
                <a:solidFill>
                  <a:srgbClr val="A6A6A6"/>
                </a:solidFill>
                <a:latin typeface="Calibri"/>
                <a:ea typeface="Open Sans" pitchFamily="34" charset="0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1500" dirty="0" smtClean="0">
                <a:solidFill>
                  <a:prstClr val="white"/>
                </a:solidFill>
                <a:latin typeface="Open Sans Light"/>
                <a:cs typeface="Open Sans Light"/>
              </a:rPr>
              <a:t>PAGE </a:t>
            </a:r>
            <a:fld id="{857B18ED-D931-45F4-8873-1BEDAB4DC03E}" type="slidenum">
              <a:rPr lang="en-JM" sz="1500" smtClean="0">
                <a:solidFill>
                  <a:prstClr val="white"/>
                </a:solidFill>
                <a:latin typeface="Open Sans Light"/>
                <a:cs typeface="Open Sans Light"/>
              </a:rPr>
              <a:pPr/>
              <a:t>‹nº›</a:t>
            </a:fld>
            <a:endParaRPr lang="en-JM" sz="1500" dirty="0">
              <a:solidFill>
                <a:prstClr val="white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50631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Main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8617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3" r:id="rId2"/>
    <p:sldLayoutId id="214748374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C00000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50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Relationship Id="rId9" Type="http://schemas.openxmlformats.org/officeDocument/2006/relationships/image" Target="../media/image6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2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8" Type="http://schemas.openxmlformats.org/officeDocument/2006/relationships/image" Target="../media/image391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7" Type="http://schemas.openxmlformats.org/officeDocument/2006/relationships/image" Target="../media/image38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1.png"/><Relationship Id="rId5" Type="http://schemas.openxmlformats.org/officeDocument/2006/relationships/image" Target="../media/image39.png"/><Relationship Id="rId15" Type="http://schemas.openxmlformats.org/officeDocument/2006/relationships/image" Target="../media/image361.png"/><Relationship Id="rId10" Type="http://schemas.openxmlformats.org/officeDocument/2006/relationships/image" Target="../media/image44.png"/><Relationship Id="rId19" Type="http://schemas.openxmlformats.org/officeDocument/2006/relationships/image" Target="../media/image45.png"/><Relationship Id="rId4" Type="http://schemas.openxmlformats.org/officeDocument/2006/relationships/image" Target="../media/image282.png"/><Relationship Id="rId9" Type="http://schemas.openxmlformats.org/officeDocument/2006/relationships/image" Target="../media/image43.png"/><Relationship Id="rId14" Type="http://schemas.openxmlformats.org/officeDocument/2006/relationships/image" Target="../media/image3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3.wdp"/><Relationship Id="rId4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63.png"/><Relationship Id="rId3" Type="http://schemas.openxmlformats.org/officeDocument/2006/relationships/image" Target="../media/image530.png"/><Relationship Id="rId7" Type="http://schemas.openxmlformats.org/officeDocument/2006/relationships/image" Target="../media/image57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3.png"/><Relationship Id="rId11" Type="http://schemas.openxmlformats.org/officeDocument/2006/relationships/image" Target="../media/image61.png"/><Relationship Id="rId5" Type="http://schemas.openxmlformats.org/officeDocument/2006/relationships/image" Target="../media/image552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60.png"/><Relationship Id="rId18" Type="http://schemas.openxmlformats.org/officeDocument/2006/relationships/image" Target="../media/image510.png"/><Relationship Id="rId3" Type="http://schemas.openxmlformats.org/officeDocument/2006/relationships/image" Target="../media/image351.png"/><Relationship Id="rId7" Type="http://schemas.openxmlformats.org/officeDocument/2006/relationships/image" Target="../media/image390.png"/><Relationship Id="rId12" Type="http://schemas.openxmlformats.org/officeDocument/2006/relationships/image" Target="../media/image450.png"/><Relationship Id="rId17" Type="http://schemas.openxmlformats.org/officeDocument/2006/relationships/image" Target="../media/image50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440.png"/><Relationship Id="rId5" Type="http://schemas.openxmlformats.org/officeDocument/2006/relationships/image" Target="../media/image370.png"/><Relationship Id="rId15" Type="http://schemas.openxmlformats.org/officeDocument/2006/relationships/image" Target="../media/image480.png"/><Relationship Id="rId10" Type="http://schemas.openxmlformats.org/officeDocument/2006/relationships/image" Target="../media/image430.png"/><Relationship Id="rId19" Type="http://schemas.openxmlformats.org/officeDocument/2006/relationships/image" Target="../media/image491.png"/><Relationship Id="rId4" Type="http://schemas.openxmlformats.org/officeDocument/2006/relationships/image" Target="../media/image360.png"/><Relationship Id="rId9" Type="http://schemas.openxmlformats.org/officeDocument/2006/relationships/image" Target="../media/image420.png"/><Relationship Id="rId14" Type="http://schemas.openxmlformats.org/officeDocument/2006/relationships/image" Target="../media/image4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5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5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4" Type="http://schemas.openxmlformats.org/officeDocument/2006/relationships/image" Target="../media/image5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://www.capes.gov.br/images/stories/download/Capes-mec-gf-72012www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9" y="5573795"/>
            <a:ext cx="1269922" cy="11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4670212"/>
            <a:ext cx="1970144" cy="7668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8925" y="2851022"/>
            <a:ext cx="6186149" cy="18282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 smtClean="0"/>
              <a:t>Artur </a:t>
            </a:r>
            <a:r>
              <a:rPr lang="en-US" sz="2400" dirty="0" err="1" smtClean="0"/>
              <a:t>Jordão</a:t>
            </a:r>
            <a:endParaRPr lang="en-US" dirty="0"/>
          </a:p>
          <a:p>
            <a:pPr algn="ctr"/>
            <a:r>
              <a:rPr lang="en-US" sz="2400" dirty="0" smtClean="0"/>
              <a:t>William Robson Schwartz (Advisor)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93548"/>
            <a:ext cx="9144000" cy="19540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b="1" dirty="0" smtClean="0"/>
              <a:t>Partial Least Squares:</a:t>
            </a:r>
          </a:p>
          <a:p>
            <a:pPr algn="ctr"/>
            <a:r>
              <a:rPr lang="pt-BR" sz="4400" b="1" dirty="0" smtClean="0"/>
              <a:t>A </a:t>
            </a:r>
            <a:r>
              <a:rPr lang="en-US" sz="4400" b="1" dirty="0" smtClean="0"/>
              <a:t>Deep</a:t>
            </a:r>
            <a:r>
              <a:rPr lang="pt-BR" sz="4400" b="1" dirty="0" smtClean="0"/>
              <a:t> Space </a:t>
            </a:r>
            <a:r>
              <a:rPr lang="en-US" sz="4400" b="1" dirty="0" smtClean="0"/>
              <a:t>Odyssey</a:t>
            </a:r>
            <a:endParaRPr lang="en-US" sz="4400" b="1" dirty="0"/>
          </a:p>
        </p:txBody>
      </p:sp>
      <p:pic>
        <p:nvPicPr>
          <p:cNvPr id="1032" name="Picture 8" descr="Resultado de imagem para logo cnp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30" y="4591877"/>
            <a:ext cx="2162256" cy="92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1.rgstatic.net/ii/lab.file/AS%3A763262656315396%401558987406926_x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91" b="97887" l="3113" r="98054">
                        <a14:foregroundMark x1="31907" y1="31221" x2="45136" y2="42019"/>
                        <a14:foregroundMark x1="50195" y1="3991" x2="51362" y2="3991"/>
                        <a14:foregroundMark x1="3307" y1="84977" x2="3307" y2="87793"/>
                        <a14:foregroundMark x1="18093" y1="83568" x2="20428" y2="83099"/>
                        <a14:foregroundMark x1="29183" y1="87793" x2="29183" y2="92019"/>
                        <a14:foregroundMark x1="9144" y1="97653" x2="6809" y2="98122"/>
                        <a14:foregroundMark x1="47471" y1="90610" x2="47860" y2="92019"/>
                        <a14:foregroundMark x1="56420" y1="89202" x2="56420" y2="90141"/>
                        <a14:foregroundMark x1="69261" y1="84038" x2="69261" y2="87793"/>
                        <a14:foregroundMark x1="82490" y1="84977" x2="83268" y2="86385"/>
                        <a14:foregroundMark x1="97665" y1="85446" x2="98054" y2="86385"/>
                        <a14:backgroundMark x1="18093" y1="32160" x2="18093" y2="43427"/>
                        <a14:backgroundMark x1="81323" y1="32160" x2="82879" y2="37793"/>
                        <a14:backgroundMark x1="95331" y1="33099" x2="96887" y2="40610"/>
                        <a14:backgroundMark x1="2918" y1="12911" x2="5253" y2="77465"/>
                        <a14:backgroundMark x1="6031" y1="19014" x2="26654" y2="71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467" y="5483754"/>
            <a:ext cx="1547617" cy="128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m para deep eyes UFM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99" b="98934" l="1731" r="97528">
                        <a14:foregroundMark x1="38443" y1="26465" x2="38443" y2="26465"/>
                        <a14:foregroundMark x1="29666" y1="62700" x2="29666" y2="62700"/>
                        <a14:foregroundMark x1="17800" y1="62700" x2="17800" y2="62700"/>
                        <a14:foregroundMark x1="12114" y1="64831" x2="12114" y2="64831"/>
                        <a14:foregroundMark x1="82447" y1="78508" x2="82447" y2="78508"/>
                        <a14:backgroundMark x1="66749" y1="22025" x2="73671" y2="29663"/>
                        <a14:backgroundMark x1="5192" y1="38544" x2="6304" y2="45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311" y="5647911"/>
            <a:ext cx="1704771" cy="118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3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Hypothesis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051800" cy="5249517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importance of a </a:t>
            </a:r>
            <a:r>
              <a:rPr lang="en-US" dirty="0" smtClean="0"/>
              <a:t>structure composing the convolutional architecture can </a:t>
            </a:r>
            <a:r>
              <a:rPr lang="en-US" dirty="0"/>
              <a:t>be effectively estimated using </a:t>
            </a:r>
            <a:r>
              <a:rPr lang="en-US" b="1" dirty="0" smtClean="0"/>
              <a:t>Partial Least Squares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en-US" dirty="0"/>
              <a:t>Our central hypothesis is that Partial Least Squares learns the importance inherent to predictive ability of the network</a:t>
            </a:r>
            <a:endParaRPr lang="en-US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562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CCIPCA Overview</a:t>
            </a:r>
            <a:endParaRPr lang="en-US" b="1" dirty="0">
              <a:effectLst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7200" y="1511196"/>
            <a:ext cx="6107724" cy="4936881"/>
            <a:chOff x="393700" y="1183106"/>
            <a:chExt cx="6107724" cy="4936881"/>
          </a:xfrm>
        </p:grpSpPr>
        <p:grpSp>
          <p:nvGrpSpPr>
            <p:cNvPr id="23" name="Group 22"/>
            <p:cNvGrpSpPr/>
            <p:nvPr/>
          </p:nvGrpSpPr>
          <p:grpSpPr>
            <a:xfrm>
              <a:off x="393700" y="1183106"/>
              <a:ext cx="5276548" cy="4936881"/>
              <a:chOff x="393700" y="1183106"/>
              <a:chExt cx="5276548" cy="4936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Content Placeholder 2"/>
                  <p:cNvSpPr txBox="1">
                    <a:spLocks/>
                  </p:cNvSpPr>
                  <p:nvPr/>
                </p:nvSpPr>
                <p:spPr>
                  <a:xfrm>
                    <a:off x="751421" y="1536602"/>
                    <a:ext cx="4918827" cy="391967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sz="1800" b="1" dirty="0" smtClean="0">
                        <a:solidFill>
                          <a:schemeClr val="tx1"/>
                        </a:solidFill>
                      </a:rPr>
                      <a:t>foreach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b="1" dirty="0" smtClean="0">
                        <a:solidFill>
                          <a:schemeClr val="tx1"/>
                        </a:solidFill>
                      </a:rPr>
                      <a:t>do</a:t>
                    </a:r>
                    <a:endParaRPr lang="pt-BR" sz="2000" b="1" dirty="0" smtClean="0">
                      <a:solidFill>
                        <a:schemeClr val="tx1"/>
                      </a:solidFill>
                    </a:endParaRPr>
                  </a:p>
                  <a:p>
                    <a:pPr marL="0" indent="0">
                      <a:lnSpc>
                        <a:spcPct val="100000"/>
                      </a:lnSpc>
                      <a:spcBef>
                        <a:spcPts val="100"/>
                      </a:spcBef>
                      <a:spcAft>
                        <a:spcPts val="0"/>
                      </a:spcAft>
                      <a:buNone/>
                    </a:pPr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421" y="1536602"/>
                    <a:ext cx="4918827" cy="39196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115" t="-15625" b="-234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Connector 12"/>
              <p:cNvCxnSpPr/>
              <p:nvPr/>
            </p:nvCxnSpPr>
            <p:spPr>
              <a:xfrm>
                <a:off x="1049813" y="1869562"/>
                <a:ext cx="1747" cy="38562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8"/>
              <p:cNvCxnSpPr/>
              <p:nvPr/>
            </p:nvCxnSpPr>
            <p:spPr>
              <a:xfrm flipH="1" flipV="1">
                <a:off x="751421" y="1558291"/>
                <a:ext cx="4291882" cy="134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9"/>
              <p:cNvCxnSpPr/>
              <p:nvPr/>
            </p:nvCxnSpPr>
            <p:spPr>
              <a:xfrm flipH="1" flipV="1">
                <a:off x="751419" y="1245991"/>
                <a:ext cx="4291884" cy="106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ontent Placeholder 8"/>
              <p:cNvSpPr txBox="1">
                <a:spLocks/>
              </p:cNvSpPr>
              <p:nvPr/>
            </p:nvSpPr>
            <p:spPr>
              <a:xfrm>
                <a:off x="715857" y="1183106"/>
                <a:ext cx="4681683" cy="32578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>
                    <a:solidFill>
                      <a:schemeClr val="tx1"/>
                    </a:solidFill>
                  </a:rPr>
                  <a:t>CCIPCA Algorithm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18"/>
              <p:cNvCxnSpPr/>
              <p:nvPr/>
            </p:nvCxnSpPr>
            <p:spPr>
              <a:xfrm flipH="1">
                <a:off x="883989" y="6052791"/>
                <a:ext cx="42455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393700" y="5663499"/>
                <a:ext cx="2326845" cy="4564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lvl="1" indent="0">
                  <a:buNone/>
                </a:pPr>
                <a:r>
                  <a:rPr lang="pt-BR" b="1" dirty="0" err="1" smtClean="0">
                    <a:solidFill>
                      <a:schemeClr val="tx1"/>
                    </a:solidFill>
                  </a:rPr>
                  <a:t>end</a:t>
                </a:r>
                <a:endParaRPr lang="pt-BR" sz="2000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83989" y="1942414"/>
              <a:ext cx="5617435" cy="3958100"/>
              <a:chOff x="864938" y="2629178"/>
              <a:chExt cx="5617435" cy="3958100"/>
            </a:xfrm>
          </p:grpSpPr>
          <p:cxnSp>
            <p:nvCxnSpPr>
              <p:cNvPr id="25" name="Straight Connector 12"/>
              <p:cNvCxnSpPr/>
              <p:nvPr/>
            </p:nvCxnSpPr>
            <p:spPr>
              <a:xfrm flipH="1">
                <a:off x="1473200" y="3266863"/>
                <a:ext cx="6595" cy="2925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864938" y="2629178"/>
                <a:ext cx="5617435" cy="3958100"/>
                <a:chOff x="864938" y="2629178"/>
                <a:chExt cx="5617435" cy="395810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Content Placeholder 2"/>
                    <p:cNvSpPr txBox="1">
                      <a:spLocks/>
                    </p:cNvSpPr>
                    <p:nvPr/>
                  </p:nvSpPr>
                  <p:spPr>
                    <a:xfrm>
                      <a:off x="883989" y="2995498"/>
                      <a:ext cx="4494500" cy="456488"/>
                    </a:xfrm>
                    <a:prstGeom prst="rect">
                      <a:avLst/>
                    </a:prstGeom>
                  </p:spPr>
                  <p:txBody>
                    <a:bodyPr>
                      <a:normAutofit/>
                    </a:bodyPr>
                    <a:lstStyle>
                      <a:lvl1pPr marL="91440" indent="-91440" algn="l" defTabSz="914400" rtl="0" eaLnBrk="1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anose="020F0502020204030204" pitchFamily="34" charset="0"/>
                        <a:buChar char=" "/>
                        <a:defRPr sz="20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8404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56692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74980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3268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7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400050" lvl="1" indent="0">
                        <a:buNone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for </a:t>
                      </a:r>
                      <a14:m>
                        <m:oMath xmlns:m="http://schemas.openxmlformats.org/officeDocument/2006/math"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a14:m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to </a:t>
                      </a:r>
                      <a14:m>
                        <m:oMath xmlns:m="http://schemas.openxmlformats.org/officeDocument/2006/math"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a14:m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do</a:t>
                      </a:r>
                      <a:endPara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marL="400050" lvl="1" indent="0">
                        <a:lnSpc>
                          <a:spcPct val="100000"/>
                        </a:lnSpc>
                        <a:spcAft>
                          <a:spcPts val="100"/>
                        </a:spcAft>
                        <a:buNone/>
                      </a:pPr>
                      <a:endParaRPr lang="pt-BR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Content Placeholder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3989" y="2995498"/>
                      <a:ext cx="4494500" cy="45648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459" b="-135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Content Placeholder 2"/>
                <p:cNvSpPr txBox="1">
                  <a:spLocks/>
                </p:cNvSpPr>
                <p:nvPr/>
              </p:nvSpPr>
              <p:spPr>
                <a:xfrm>
                  <a:off x="864938" y="6130790"/>
                  <a:ext cx="2326845" cy="456488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lvl="1" indent="0">
                    <a:buNone/>
                  </a:pPr>
                  <a:r>
                    <a:rPr lang="pt-BR" b="1" dirty="0" err="1" smtClean="0">
                      <a:solidFill>
                        <a:schemeClr val="tx1"/>
                      </a:solidFill>
                    </a:rPr>
                    <a:t>end</a:t>
                  </a:r>
                  <a:endParaRPr lang="pt-BR" sz="2000" b="1" dirty="0" smtClean="0">
                    <a:solidFill>
                      <a:schemeClr val="tx1"/>
                    </a:solidFill>
                  </a:endParaRPr>
                </a:p>
                <a:p>
                  <a:pPr marL="0" indent="0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None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1198333" y="2629178"/>
                  <a:ext cx="5284040" cy="3357029"/>
                  <a:chOff x="5579833" y="2357381"/>
                  <a:chExt cx="5284040" cy="335702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17553" y="4509275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553" y="4509275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17553" y="5071644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(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1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553" y="5071644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579833" y="2357381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pt-BR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79833" y="2357381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19571" y="3099792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9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9571" y="3099792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17553" y="3743691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17553" y="3743691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9607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Higher-order Components</a:t>
            </a:r>
            <a:endParaRPr lang="en-US" b="1" dirty="0">
              <a:effectLst/>
            </a:endParaRP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>
          <a:xfrm>
            <a:off x="988302" y="3535641"/>
            <a:ext cx="320796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PLS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4515212" y="3505460"/>
            <a:ext cx="320796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SGDPLS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988302" y="6180446"/>
            <a:ext cx="320796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IPLS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>
          <a:xfrm>
            <a:off x="4518103" y="6184984"/>
            <a:ext cx="320796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CIPLS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217300" y="1473439"/>
            <a:ext cx="2628900" cy="20801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579370" y="15170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753995" y="18980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668270" y="19519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611120" y="19519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966720" y="20091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820670" y="21043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979420" y="21043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941320" y="21266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3182620" y="21329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119120" y="21266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084195" y="21424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3163570" y="22059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2992120" y="22726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3020695" y="22980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3068320" y="23266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3112770" y="23710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290570" y="22885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252470" y="22885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3201670" y="23012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2747645" y="23202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3430270" y="23679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3490595" y="23742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398520" y="24060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3182620" y="23933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3179445" y="24282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2842895" y="24504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2890520" y="24790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3087370" y="24980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3208020" y="24822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3325495" y="25234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3103245" y="25393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3115945" y="25679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3055620" y="26377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3188970" y="25552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3223895" y="25266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3208020" y="27362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3563620" y="25457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3439795" y="25171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3484245" y="25139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3369945" y="26346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3462020" y="25901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3385820" y="25679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3420745" y="25996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/>
          <p:cNvSpPr/>
          <p:nvPr/>
        </p:nvSpPr>
        <p:spPr>
          <a:xfrm>
            <a:off x="3738245" y="27457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474720" y="27901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3496945" y="27616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3576320" y="28028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3347720" y="29965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373990" y="17920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412090" y="19412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1526390" y="21349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672440" y="2100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618465" y="21508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351765" y="21794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405740" y="22206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351765" y="22937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608940" y="22206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697840" y="2227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875640" y="23254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478765" y="23953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551790" y="24397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647040" y="24048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697840" y="24048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1774040" y="24016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624815" y="24556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828015" y="24207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1751815" y="2481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850240" y="25159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920090" y="2512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939140" y="25191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653390" y="25667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739115" y="25635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764515" y="25889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808965" y="26112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1923265" y="25794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1939140" y="26620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1853415" y="26715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2028040" y="26620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2005815" y="26810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1688315" y="27445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1843890" y="27445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18490" y="27318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1958190" y="27794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2075665" y="28048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2139165" y="28525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120115" y="29191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1901040" y="28588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1891515" y="2893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1942315" y="29858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2250290" y="29477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2151865" y="29953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2291565" y="2989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2297915" y="30112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212190" y="30525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072490" y="32081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/>
          <p:nvPr/>
        </p:nvSpPr>
        <p:spPr>
          <a:xfrm>
            <a:off x="4807104" y="4136107"/>
            <a:ext cx="2628900" cy="20801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2" name="Rectangle 361"/>
          <p:cNvSpPr/>
          <p:nvPr/>
        </p:nvSpPr>
        <p:spPr>
          <a:xfrm>
            <a:off x="5267091" y="424323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/>
          <p:nvPr/>
        </p:nvSpPr>
        <p:spPr>
          <a:xfrm>
            <a:off x="4949667" y="438459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5320707" y="438459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/>
          <p:nvPr/>
        </p:nvSpPr>
        <p:spPr>
          <a:xfrm>
            <a:off x="5450915" y="445719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/>
          <p:nvPr/>
        </p:nvSpPr>
        <p:spPr>
          <a:xfrm>
            <a:off x="4878474" y="457910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/>
          <p:nvPr/>
        </p:nvSpPr>
        <p:spPr>
          <a:xfrm>
            <a:off x="4857801" y="461994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5054073" y="454522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/>
          <p:nvPr/>
        </p:nvSpPr>
        <p:spPr>
          <a:xfrm>
            <a:off x="5245466" y="451295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/>
          <p:nvPr/>
        </p:nvSpPr>
        <p:spPr>
          <a:xfrm>
            <a:off x="5262329" y="454883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/>
          <p:nvPr/>
        </p:nvSpPr>
        <p:spPr>
          <a:xfrm>
            <a:off x="5074972" y="462597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/>
          <p:nvPr/>
        </p:nvSpPr>
        <p:spPr>
          <a:xfrm>
            <a:off x="5100018" y="465183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/>
          <p:nvPr/>
        </p:nvSpPr>
        <p:spPr>
          <a:xfrm>
            <a:off x="5040283" y="470480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082693" y="470480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/>
          <p:nvPr/>
        </p:nvSpPr>
        <p:spPr>
          <a:xfrm>
            <a:off x="5089642" y="477849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5217064" y="461271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/>
          <p:nvPr/>
        </p:nvSpPr>
        <p:spPr>
          <a:xfrm>
            <a:off x="5182793" y="466566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/>
          <p:nvPr/>
        </p:nvSpPr>
        <p:spPr>
          <a:xfrm>
            <a:off x="5225897" y="471360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/>
          <p:nvPr/>
        </p:nvSpPr>
        <p:spPr>
          <a:xfrm>
            <a:off x="5169877" y="472080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>
            <a:off x="5285188" y="469519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/>
          <p:nvPr/>
        </p:nvSpPr>
        <p:spPr>
          <a:xfrm>
            <a:off x="5455677" y="455424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/>
          <p:nvPr/>
        </p:nvSpPr>
        <p:spPr>
          <a:xfrm>
            <a:off x="5384483" y="460976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/>
          <p:nvPr/>
        </p:nvSpPr>
        <p:spPr>
          <a:xfrm>
            <a:off x="5359264" y="465843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/>
          <p:nvPr/>
        </p:nvSpPr>
        <p:spPr>
          <a:xfrm>
            <a:off x="5511180" y="467495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5416369" y="466566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5386864" y="472413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/>
          <p:nvPr/>
        </p:nvSpPr>
        <p:spPr>
          <a:xfrm>
            <a:off x="5331864" y="475052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/>
          <p:nvPr/>
        </p:nvSpPr>
        <p:spPr>
          <a:xfrm>
            <a:off x="5344102" y="479996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/>
          <p:nvPr/>
        </p:nvSpPr>
        <p:spPr>
          <a:xfrm>
            <a:off x="5416369" y="479828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/>
          <p:nvPr/>
        </p:nvSpPr>
        <p:spPr>
          <a:xfrm>
            <a:off x="5351008" y="484942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5461380" y="474008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5482827" y="476768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5493851" y="478737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/>
          <p:nvPr/>
        </p:nvSpPr>
        <p:spPr>
          <a:xfrm>
            <a:off x="5274446" y="492959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/>
          <p:nvPr/>
        </p:nvSpPr>
        <p:spPr>
          <a:xfrm>
            <a:off x="5330907" y="498726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/>
          <p:cNvSpPr/>
          <p:nvPr/>
        </p:nvSpPr>
        <p:spPr>
          <a:xfrm>
            <a:off x="5660739" y="477337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/>
          <p:nvPr/>
        </p:nvSpPr>
        <p:spPr>
          <a:xfrm>
            <a:off x="5671575" y="485216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5627823" y="49771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/>
          <p:nvPr/>
        </p:nvSpPr>
        <p:spPr>
          <a:xfrm>
            <a:off x="5564775" y="500003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/>
          <p:nvPr/>
        </p:nvSpPr>
        <p:spPr>
          <a:xfrm>
            <a:off x="5806894" y="488820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/>
          <p:nvPr/>
        </p:nvSpPr>
        <p:spPr>
          <a:xfrm>
            <a:off x="5740154" y="50038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774513" y="502286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/>
          <p:nvPr/>
        </p:nvSpPr>
        <p:spPr>
          <a:xfrm>
            <a:off x="6099335" y="522732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6006348" y="523629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/>
          <p:nvPr/>
        </p:nvSpPr>
        <p:spPr>
          <a:xfrm>
            <a:off x="5981180" y="526110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/>
        </p:nvSpPr>
        <p:spPr>
          <a:xfrm>
            <a:off x="5852445" y="534869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6399821" y="507380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>
            <a:off x="6432412" y="514383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>
            <a:off x="6503372" y="520708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/>
          <p:cNvSpPr/>
          <p:nvPr/>
        </p:nvSpPr>
        <p:spPr>
          <a:xfrm>
            <a:off x="6611611" y="515178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/>
          <p:cNvSpPr/>
          <p:nvPr/>
        </p:nvSpPr>
        <p:spPr>
          <a:xfrm>
            <a:off x="6654949" y="516890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>
            <a:off x="6588751" y="520382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/>
          <p:cNvSpPr/>
          <p:nvPr/>
        </p:nvSpPr>
        <p:spPr>
          <a:xfrm>
            <a:off x="6543068" y="527172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/>
          <p:cNvSpPr/>
          <p:nvPr/>
        </p:nvSpPr>
        <p:spPr>
          <a:xfrm>
            <a:off x="6529759" y="536458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/>
          <p:cNvSpPr/>
          <p:nvPr/>
        </p:nvSpPr>
        <p:spPr>
          <a:xfrm>
            <a:off x="6791817" y="526825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/>
          <p:cNvSpPr/>
          <p:nvPr/>
        </p:nvSpPr>
        <p:spPr>
          <a:xfrm>
            <a:off x="6725502" y="536837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6611610" y="536234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>
            <a:off x="6589602" y="537415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>
            <a:off x="6685397" y="538777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/>
          <p:cNvSpPr/>
          <p:nvPr/>
        </p:nvSpPr>
        <p:spPr>
          <a:xfrm>
            <a:off x="6650293" y="544289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/>
          <p:cNvSpPr/>
          <p:nvPr/>
        </p:nvSpPr>
        <p:spPr>
          <a:xfrm>
            <a:off x="6799209" y="540806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/>
          <p:cNvSpPr/>
          <p:nvPr/>
        </p:nvSpPr>
        <p:spPr>
          <a:xfrm>
            <a:off x="6474327" y="548586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/>
          <p:cNvSpPr/>
          <p:nvPr/>
        </p:nvSpPr>
        <p:spPr>
          <a:xfrm>
            <a:off x="6728735" y="549338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/>
        </p:nvSpPr>
        <p:spPr>
          <a:xfrm>
            <a:off x="6951087" y="534888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/>
          <p:cNvSpPr/>
          <p:nvPr/>
        </p:nvSpPr>
        <p:spPr>
          <a:xfrm>
            <a:off x="6890161" y="537228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/>
          <p:cNvSpPr/>
          <p:nvPr/>
        </p:nvSpPr>
        <p:spPr>
          <a:xfrm>
            <a:off x="6941494" y="539119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/>
          <p:cNvSpPr/>
          <p:nvPr/>
        </p:nvSpPr>
        <p:spPr>
          <a:xfrm>
            <a:off x="6913268" y="542861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>
            <a:off x="6973049" y="545959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/>
          <p:cNvSpPr/>
          <p:nvPr/>
        </p:nvSpPr>
        <p:spPr>
          <a:xfrm>
            <a:off x="7063128" y="545284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>
            <a:off x="6877612" y="551751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/>
          <p:cNvSpPr/>
          <p:nvPr/>
        </p:nvSpPr>
        <p:spPr>
          <a:xfrm>
            <a:off x="7019665" y="550437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/>
          <p:cNvSpPr/>
          <p:nvPr/>
        </p:nvSpPr>
        <p:spPr>
          <a:xfrm>
            <a:off x="7108847" y="550871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/>
          <p:cNvSpPr/>
          <p:nvPr/>
        </p:nvSpPr>
        <p:spPr>
          <a:xfrm>
            <a:off x="6970257" y="554181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/>
          <p:cNvSpPr/>
          <p:nvPr/>
        </p:nvSpPr>
        <p:spPr>
          <a:xfrm>
            <a:off x="6958809" y="558609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6679783" y="561201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/>
          <p:cNvSpPr/>
          <p:nvPr/>
        </p:nvSpPr>
        <p:spPr>
          <a:xfrm>
            <a:off x="6844351" y="563554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/>
          <p:cNvSpPr/>
          <p:nvPr/>
        </p:nvSpPr>
        <p:spPr>
          <a:xfrm>
            <a:off x="6914894" y="563308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/>
          <p:cNvSpPr/>
          <p:nvPr/>
        </p:nvSpPr>
        <p:spPr>
          <a:xfrm>
            <a:off x="6934445" y="568497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/>
          <p:cNvSpPr/>
          <p:nvPr/>
        </p:nvSpPr>
        <p:spPr>
          <a:xfrm>
            <a:off x="6793621" y="571041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/>
          <p:cNvSpPr/>
          <p:nvPr/>
        </p:nvSpPr>
        <p:spPr>
          <a:xfrm>
            <a:off x="6761913" y="571950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/>
          <p:cNvSpPr/>
          <p:nvPr/>
        </p:nvSpPr>
        <p:spPr>
          <a:xfrm>
            <a:off x="7008457" y="568755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7039928" y="570365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6765778" y="578319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6874149" y="579128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6905368" y="580299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6830491" y="584329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6971170" y="592866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>
            <a:off x="7220537" y="58433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7180494" y="591605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7289228" y="591605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>
            <a:off x="7214804" y="595114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>
            <a:off x="7302544" y="597313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7367424" y="60116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6985597" y="607878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6785090" y="605242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820119" y="1478116"/>
            <a:ext cx="2628900" cy="20801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4910080" y="178371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4987707" y="178371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5108734" y="168132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5085874" y="185384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5197192" y="178331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5151473" y="196088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5271075" y="185384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5320143" y="180812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5395846" y="170766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5644932" y="161637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5875373" y="163560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5989926" y="163560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6052300" y="164513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5471139" y="187475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5586559" y="185139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5610621" y="189067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5623613" y="184826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447267" y="198116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372986" y="200061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5372985" y="206053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418704" y="212037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401182" y="218517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553277" y="21699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5753162" y="212037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5781111" y="185139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5703181" y="187018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5873671" y="184273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5933585" y="185139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5880768" y="187277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5894045" y="1950597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5907806" y="203174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6060813" y="178109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5901973" y="218114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6035645" y="207733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956444" y="2346732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6188476" y="22696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170982" y="181806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340876" y="242201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6188475" y="249904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6509527" y="235299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7044838" y="197245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7099732" y="209751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188474" y="189067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6079512" y="1951231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6113792" y="1953223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6172059" y="2004654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6159511" y="212598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6351969" y="2046116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6333541" y="207972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6295268" y="212684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6548381" y="1926188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7121830" y="2101189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>
            <a:off x="5565879" y="265231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>
            <a:off x="5872584" y="266869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>
            <a:off x="5920065" y="278384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>
            <a:off x="5894045" y="281499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>
            <a:off x="6075159" y="246281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>
            <a:off x="6041186" y="250853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>
            <a:off x="6015946" y="258603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>
            <a:off x="6133556" y="252689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>
            <a:off x="6229458" y="233619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>
            <a:off x="6096489" y="288934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/>
          <p:cNvSpPr/>
          <p:nvPr/>
        </p:nvSpPr>
        <p:spPr>
          <a:xfrm>
            <a:off x="6120878" y="30827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>
            <a:off x="6172058" y="269517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>
            <a:off x="6239834" y="265072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/>
          <p:cNvSpPr/>
          <p:nvPr/>
        </p:nvSpPr>
        <p:spPr>
          <a:xfrm>
            <a:off x="6294851" y="247800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/>
          <p:cNvSpPr/>
          <p:nvPr/>
        </p:nvSpPr>
        <p:spPr>
          <a:xfrm>
            <a:off x="6386595" y="251756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/>
          <p:cNvSpPr/>
          <p:nvPr/>
        </p:nvSpPr>
        <p:spPr>
          <a:xfrm>
            <a:off x="6357583" y="264738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>
            <a:off x="6156415" y="281057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>
            <a:off x="6188473" y="284711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>
            <a:off x="6229458" y="286880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>
            <a:off x="6318016" y="279843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/>
          <p:cNvSpPr/>
          <p:nvPr/>
        </p:nvSpPr>
        <p:spPr>
          <a:xfrm>
            <a:off x="6405235" y="282654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/>
          <p:cNvSpPr/>
          <p:nvPr/>
        </p:nvSpPr>
        <p:spPr>
          <a:xfrm>
            <a:off x="6459362" y="241425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/>
          <p:cNvSpPr/>
          <p:nvPr/>
        </p:nvSpPr>
        <p:spPr>
          <a:xfrm>
            <a:off x="6547158" y="254476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/>
          <p:nvPr/>
        </p:nvSpPr>
        <p:spPr>
          <a:xfrm>
            <a:off x="6522003" y="2654264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/>
          <p:nvPr/>
        </p:nvSpPr>
        <p:spPr>
          <a:xfrm>
            <a:off x="6522003" y="272580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6584224" y="26767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/>
          <p:cNvSpPr/>
          <p:nvPr/>
        </p:nvSpPr>
        <p:spPr>
          <a:xfrm>
            <a:off x="6618083" y="275607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/>
          <p:cNvSpPr/>
          <p:nvPr/>
        </p:nvSpPr>
        <p:spPr>
          <a:xfrm>
            <a:off x="6649991" y="279843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Oval 327"/>
          <p:cNvSpPr/>
          <p:nvPr/>
        </p:nvSpPr>
        <p:spPr>
          <a:xfrm>
            <a:off x="6681899" y="279327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/>
          <p:cNvSpPr/>
          <p:nvPr/>
        </p:nvSpPr>
        <p:spPr>
          <a:xfrm>
            <a:off x="6713047" y="275606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/>
          <p:cNvSpPr/>
          <p:nvPr/>
        </p:nvSpPr>
        <p:spPr>
          <a:xfrm>
            <a:off x="6741299" y="278609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>
            <a:off x="6627131" y="303698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/>
          <p:cNvSpPr/>
          <p:nvPr/>
        </p:nvSpPr>
        <p:spPr>
          <a:xfrm>
            <a:off x="6649991" y="305391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/>
          <p:cNvSpPr/>
          <p:nvPr/>
        </p:nvSpPr>
        <p:spPr>
          <a:xfrm>
            <a:off x="6722974" y="245075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/>
          <p:cNvSpPr/>
          <p:nvPr/>
        </p:nvSpPr>
        <p:spPr>
          <a:xfrm>
            <a:off x="6779967" y="270927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/>
        </p:nvSpPr>
        <p:spPr>
          <a:xfrm>
            <a:off x="6800563" y="266059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6787018" y="278739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/>
          <p:cNvSpPr/>
          <p:nvPr/>
        </p:nvSpPr>
        <p:spPr>
          <a:xfrm>
            <a:off x="6816378" y="282839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/>
          <p:cNvSpPr/>
          <p:nvPr/>
        </p:nvSpPr>
        <p:spPr>
          <a:xfrm>
            <a:off x="6882895" y="2657641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/>
          <p:cNvSpPr/>
          <p:nvPr/>
        </p:nvSpPr>
        <p:spPr>
          <a:xfrm>
            <a:off x="6925292" y="2733200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6847609" y="3013203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7049102" y="252348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6991047" y="286272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7049102" y="2702949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7005552" y="2766766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7153642" y="2685648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/>
          <p:cNvSpPr/>
          <p:nvPr/>
        </p:nvSpPr>
        <p:spPr>
          <a:xfrm>
            <a:off x="7177046" y="232387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/>
        </p:nvSpPr>
        <p:spPr>
          <a:xfrm>
            <a:off x="7392659" y="3460945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66875" y="41783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95400" y="44386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04950" y="46069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31950" y="46640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03400" y="46990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20875" y="46767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25700" y="47561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65250" y="47402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797050" y="48037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60550" y="48577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38350" y="48768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073275" y="49339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39900" y="49498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38300" y="49117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79575" y="49053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95475" y="49847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70075" y="50006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35150" y="50704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79575" y="50609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454150" y="50292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514475" y="50704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19325" y="50704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270125" y="51244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190750" y="51371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11425" y="51498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03400" y="51339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05000" y="52324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082800" y="52355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155825" y="52514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22450" y="52038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771650" y="52419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685925" y="52228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736725" y="52927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597025" y="52514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466850" y="52895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409825" y="53530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739900" y="54260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762125" y="544830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831975" y="54514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279525" y="54006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495425" y="552132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625600" y="55689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590675" y="55911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876425" y="56070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74850" y="58578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692275" y="5984875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492250" y="6140450"/>
            <a:ext cx="45719" cy="45719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31415" y="42431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142465" y="43003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590140" y="4640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323440" y="45479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50365" y="48432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066265" y="48210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028165" y="48876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202790" y="48400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02790" y="4894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332965" y="48337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323440" y="48813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177390" y="50400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291690" y="50400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386940" y="50146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355190" y="5052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386940" y="51099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3304390" y="51226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777465" y="50940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948790" y="51321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091665" y="52337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951965" y="52401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631415" y="52401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3247240" y="52401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205965" y="52750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174215" y="52940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002765" y="54496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421865" y="5306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3450440" y="53575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377415" y="53829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399640" y="54274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3472665" y="55861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342490" y="55893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215490" y="55353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069440" y="55385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142465" y="555443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021815" y="56242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98015" y="5687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009115" y="56846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85340" y="56465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250415" y="57100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367890" y="56877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12265" y="581795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913865" y="58243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885290" y="59513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717140" y="58116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3431390" y="59671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517115" y="5992582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701265" y="6116407"/>
            <a:ext cx="45719" cy="45719"/>
          </a:xfrm>
          <a:prstGeom prst="ellipse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225550" y="4132825"/>
            <a:ext cx="2628900" cy="20801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Introduction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648700" cy="5295895"/>
          </a:xfrm>
        </p:spPr>
        <p:txBody>
          <a:bodyPr>
            <a:normAutofit/>
          </a:bodyPr>
          <a:lstStyle/>
          <a:p>
            <a:pPr marL="174625" indent="-174625"/>
            <a:r>
              <a:rPr lang="en-US" dirty="0" smtClean="0"/>
              <a:t>Pattern </a:t>
            </a:r>
            <a:r>
              <a:rPr lang="en-US" dirty="0"/>
              <a:t>recognition methods have led to a series of </a:t>
            </a:r>
            <a:r>
              <a:rPr lang="en-US" dirty="0" smtClean="0"/>
              <a:t>breakthroughs</a:t>
            </a:r>
          </a:p>
          <a:p>
            <a:pPr lvl="1"/>
            <a:r>
              <a:rPr lang="en-US" dirty="0" smtClean="0"/>
              <a:t>Improvement in data representation (features)</a:t>
            </a:r>
          </a:p>
          <a:p>
            <a:pPr lvl="1"/>
            <a:r>
              <a:rPr lang="en-US" dirty="0"/>
              <a:t>Learn features from raw data (convolutional networks)</a:t>
            </a:r>
          </a:p>
          <a:p>
            <a:pPr lvl="1"/>
            <a:r>
              <a:rPr lang="en-US" dirty="0"/>
              <a:t>Transformations on the pre-computed features (dimensionality reduction)</a:t>
            </a:r>
            <a:endParaRPr lang="en-US" dirty="0" smtClean="0"/>
          </a:p>
          <a:p>
            <a:endParaRPr lang="pt-BR" sz="1400" dirty="0" smtClean="0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6658668" y="3631465"/>
            <a:ext cx="226705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 smtClean="0">
                <a:solidFill>
                  <a:schemeClr val="tx1"/>
                </a:solidFill>
              </a:rPr>
              <a:t>2015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16" name="Content Placeholder 8"/>
          <p:cNvSpPr txBox="1">
            <a:spLocks/>
          </p:cNvSpPr>
          <p:nvPr/>
        </p:nvSpPr>
        <p:spPr>
          <a:xfrm>
            <a:off x="133392" y="4111166"/>
            <a:ext cx="2267056" cy="3187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Integral Features</a:t>
            </a:r>
          </a:p>
          <a:p>
            <a:r>
              <a:rPr lang="pt-BR" sz="1400" dirty="0">
                <a:solidFill>
                  <a:schemeClr val="tx1"/>
                </a:solidFill>
              </a:rPr>
              <a:t>2001</a:t>
            </a: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Content Placeholder 8"/>
          <p:cNvSpPr txBox="1">
            <a:spLocks/>
          </p:cNvSpPr>
          <p:nvPr/>
        </p:nvSpPr>
        <p:spPr>
          <a:xfrm>
            <a:off x="3122708" y="4703665"/>
            <a:ext cx="226705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 smtClean="0">
                <a:solidFill>
                  <a:schemeClr val="tx1"/>
                </a:solidFill>
              </a:rPr>
              <a:t>2005</a:t>
            </a:r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HOG Features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3468" y="4607889"/>
            <a:ext cx="8313331" cy="153610"/>
            <a:chOff x="833527" y="4734501"/>
            <a:chExt cx="7632700" cy="15361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833527" y="4814402"/>
              <a:ext cx="7632700" cy="127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569390" y="4734501"/>
              <a:ext cx="144455" cy="15361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1619929" y="4789874"/>
              <a:ext cx="42672" cy="4267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Arrow Connector 46"/>
          <p:cNvCxnSpPr>
            <a:stCxn id="67" idx="4"/>
            <a:endCxn id="5124" idx="0"/>
          </p:cNvCxnSpPr>
          <p:nvPr/>
        </p:nvCxnSpPr>
        <p:spPr>
          <a:xfrm flipH="1">
            <a:off x="1253234" y="4761499"/>
            <a:ext cx="384" cy="19262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85" idx="4"/>
            <a:endCxn id="91" idx="0"/>
          </p:cNvCxnSpPr>
          <p:nvPr/>
        </p:nvCxnSpPr>
        <p:spPr>
          <a:xfrm flipH="1">
            <a:off x="4249535" y="4424966"/>
            <a:ext cx="3804" cy="18601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8" idx="4"/>
            <a:endCxn id="117" idx="0"/>
          </p:cNvCxnSpPr>
          <p:nvPr/>
        </p:nvCxnSpPr>
        <p:spPr>
          <a:xfrm flipH="1">
            <a:off x="7791812" y="4761403"/>
            <a:ext cx="384" cy="7680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8"/>
          <p:cNvSpPr txBox="1">
            <a:spLocks/>
          </p:cNvSpPr>
          <p:nvPr/>
        </p:nvSpPr>
        <p:spPr>
          <a:xfrm rot="16200000">
            <a:off x="5908289" y="4511706"/>
            <a:ext cx="68139" cy="360104"/>
          </a:xfrm>
          <a:prstGeom prst="rect">
            <a:avLst/>
          </a:prstGeom>
          <a:solidFill>
            <a:srgbClr val="F2F2F2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≈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07614" y="4954128"/>
            <a:ext cx="2091240" cy="1584778"/>
            <a:chOff x="-1930276" y="4272473"/>
            <a:chExt cx="2091240" cy="1584778"/>
          </a:xfrm>
        </p:grpSpPr>
        <p:pic>
          <p:nvPicPr>
            <p:cNvPr id="5124" name="Picture 4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0276" y="4272473"/>
              <a:ext cx="2091240" cy="158477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/>
            <p:cNvSpPr/>
            <p:nvPr/>
          </p:nvSpPr>
          <p:spPr>
            <a:xfrm>
              <a:off x="-1617892" y="4647378"/>
              <a:ext cx="278035" cy="934271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-1449683" y="4388144"/>
              <a:ext cx="118835" cy="3670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-177163" y="4854218"/>
              <a:ext cx="118835" cy="3670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-1031433" y="5293201"/>
              <a:ext cx="165312" cy="516660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-604924" y="4385861"/>
              <a:ext cx="165312" cy="420967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" name="Picture 4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2937" y="2372471"/>
            <a:ext cx="2091240" cy="15847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3207719" y="2840188"/>
            <a:ext cx="2091240" cy="1584778"/>
            <a:chOff x="-1930276" y="4272473"/>
            <a:chExt cx="2091240" cy="1584778"/>
          </a:xfrm>
        </p:grpSpPr>
        <p:pic>
          <p:nvPicPr>
            <p:cNvPr id="85" name="Picture 4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30276" y="4272473"/>
              <a:ext cx="2091240" cy="158477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 85"/>
            <p:cNvSpPr/>
            <p:nvPr/>
          </p:nvSpPr>
          <p:spPr>
            <a:xfrm>
              <a:off x="-1684561" y="4573928"/>
              <a:ext cx="486022" cy="10077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1449683" y="4388144"/>
              <a:ext cx="118835" cy="367096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-788080" y="4559374"/>
              <a:ext cx="421795" cy="100772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170867" y="4610985"/>
            <a:ext cx="157336" cy="153610"/>
            <a:chOff x="1506612" y="3903785"/>
            <a:chExt cx="157336" cy="153610"/>
          </a:xfrm>
        </p:grpSpPr>
        <p:sp>
          <p:nvSpPr>
            <p:cNvPr id="91" name="Oval 90"/>
            <p:cNvSpPr/>
            <p:nvPr/>
          </p:nvSpPr>
          <p:spPr>
            <a:xfrm>
              <a:off x="1506612" y="3903785"/>
              <a:ext cx="157336" cy="15361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1561658" y="3959158"/>
              <a:ext cx="46477" cy="4267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713528" y="4607793"/>
            <a:ext cx="157336" cy="153610"/>
            <a:chOff x="1511375" y="3776471"/>
            <a:chExt cx="157336" cy="153610"/>
          </a:xfrm>
        </p:grpSpPr>
        <p:sp>
          <p:nvSpPr>
            <p:cNvPr id="98" name="Oval 97"/>
            <p:cNvSpPr/>
            <p:nvPr/>
          </p:nvSpPr>
          <p:spPr>
            <a:xfrm>
              <a:off x="1511375" y="3776471"/>
              <a:ext cx="157336" cy="15361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1566421" y="3831844"/>
              <a:ext cx="46477" cy="4267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663483" y="5891273"/>
            <a:ext cx="165312" cy="516660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"/>
          <a:srcRect l="1013" r="4858" b="1637"/>
          <a:stretch/>
        </p:blipFill>
        <p:spPr>
          <a:xfrm>
            <a:off x="6748515" y="4838208"/>
            <a:ext cx="2086594" cy="1638165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423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Hypothesis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026400" cy="5249517"/>
          </a:xfrm>
        </p:spPr>
        <p:txBody>
          <a:bodyPr>
            <a:normAutofit/>
          </a:bodyPr>
          <a:lstStyle/>
          <a:p>
            <a:r>
              <a:rPr lang="en-US" dirty="0"/>
              <a:t>The importance of a structure composing the convolutional architecture can be effectively estimated using </a:t>
            </a:r>
            <a:r>
              <a:rPr lang="en-US" b="1" dirty="0"/>
              <a:t>Partial Least </a:t>
            </a:r>
            <a:r>
              <a:rPr lang="en-US" b="1" dirty="0" smtClean="0"/>
              <a:t>Squares</a:t>
            </a:r>
            <a:endParaRPr lang="en-US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/>
              <a:t>We can remove neurons and layers from convolutional networks to decrease the computational cost</a:t>
            </a:r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95" y="3679432"/>
            <a:ext cx="2983426" cy="2246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20" y="3679432"/>
            <a:ext cx="2983427" cy="2239341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1093864" y="5925859"/>
            <a:ext cx="2625242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Original, unpruned, Network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5521540" y="5925859"/>
            <a:ext cx="263613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Network after Pruning</a:t>
            </a:r>
          </a:p>
        </p:txBody>
      </p:sp>
    </p:spTree>
    <p:extLst>
      <p:ext uri="{BB962C8B-B14F-4D97-AF65-F5344CB8AC3E}">
        <p14:creationId xmlns:p14="http://schemas.microsoft.com/office/powerpoint/2010/main" val="13938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Hypothesis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7937500" cy="5249517"/>
          </a:xfrm>
        </p:spPr>
        <p:txBody>
          <a:bodyPr>
            <a:normAutofit/>
          </a:bodyPr>
          <a:lstStyle/>
          <a:p>
            <a:r>
              <a:rPr lang="en-US" dirty="0"/>
              <a:t>The importance of a structure composing the convolutional architecture can be effectively estimated using </a:t>
            </a:r>
            <a:r>
              <a:rPr lang="en-US" b="1" dirty="0"/>
              <a:t>Partial Least </a:t>
            </a:r>
            <a:r>
              <a:rPr lang="en-US" b="1" dirty="0" smtClean="0"/>
              <a:t>Squares</a:t>
            </a:r>
          </a:p>
          <a:p>
            <a:endParaRPr lang="pt-BR" b="1" dirty="0"/>
          </a:p>
          <a:p>
            <a:endParaRPr lang="pt-BR" dirty="0"/>
          </a:p>
          <a:p>
            <a:r>
              <a:rPr lang="en-US" dirty="0"/>
              <a:t>We can insert </a:t>
            </a:r>
            <a:r>
              <a:rPr lang="en-US" dirty="0" smtClean="0"/>
              <a:t>structures to </a:t>
            </a:r>
            <a:r>
              <a:rPr lang="en-US" dirty="0"/>
              <a:t>automatically design </a:t>
            </a:r>
            <a:r>
              <a:rPr lang="en-US" dirty="0" smtClean="0"/>
              <a:t>high-performance architectures</a:t>
            </a:r>
            <a:endParaRPr lang="pt-B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81" y="3497915"/>
            <a:ext cx="2983838" cy="2239650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3457522" y="5737565"/>
            <a:ext cx="226705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Automatically designed</a:t>
            </a:r>
          </a:p>
        </p:txBody>
      </p:sp>
    </p:spTree>
    <p:extLst>
      <p:ext uri="{BB962C8B-B14F-4D97-AF65-F5344CB8AC3E}">
        <p14:creationId xmlns:p14="http://schemas.microsoft.com/office/powerpoint/2010/main" val="167560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Hypothesis</a:t>
            </a:r>
            <a:endParaRPr lang="en-US" b="1" dirty="0">
              <a:effectLst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537930" y="3316636"/>
            <a:ext cx="4068140" cy="3119642"/>
            <a:chOff x="2060802" y="2181672"/>
            <a:chExt cx="5022396" cy="3851411"/>
          </a:xfrm>
        </p:grpSpPr>
        <p:grpSp>
          <p:nvGrpSpPr>
            <p:cNvPr id="35" name="Group 34"/>
            <p:cNvGrpSpPr/>
            <p:nvPr/>
          </p:nvGrpSpPr>
          <p:grpSpPr>
            <a:xfrm>
              <a:off x="2060802" y="2181672"/>
              <a:ext cx="5022396" cy="3023895"/>
              <a:chOff x="1540785" y="6889986"/>
              <a:chExt cx="5022396" cy="3023895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698397" y="9861494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Content Placeholder 5"/>
              <p:cNvSpPr txBox="1">
                <a:spLocks/>
              </p:cNvSpPr>
              <p:nvPr/>
            </p:nvSpPr>
            <p:spPr>
              <a:xfrm>
                <a:off x="2744115" y="6889986"/>
                <a:ext cx="2782308" cy="339389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err="1" smtClean="0"/>
                  <a:t>Convolutional</a:t>
                </a:r>
                <a:r>
                  <a:rPr lang="pt-BR" sz="1600" dirty="0" smtClean="0"/>
                  <a:t> Network</a:t>
                </a:r>
                <a:endParaRPr lang="en-US" sz="16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540785" y="6905195"/>
                <a:ext cx="5022396" cy="216626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56813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92399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399017" y="9868162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26875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431001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46560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5169603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191287" y="9854641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4" name="Straight Arrow Connector 53"/>
              <p:cNvCxnSpPr>
                <a:stCxn id="47" idx="3"/>
                <a:endCxn id="46" idx="1"/>
              </p:cNvCxnSpPr>
              <p:nvPr/>
            </p:nvCxnSpPr>
            <p:spPr>
              <a:xfrm>
                <a:off x="2044363" y="8122192"/>
                <a:ext cx="5237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46" idx="3"/>
                <a:endCxn id="50" idx="1"/>
              </p:cNvCxnSpPr>
              <p:nvPr/>
            </p:nvCxnSpPr>
            <p:spPr>
              <a:xfrm>
                <a:off x="2920097" y="8122192"/>
                <a:ext cx="5109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50" idx="3"/>
                <a:endCxn id="49" idx="1"/>
              </p:cNvCxnSpPr>
              <p:nvPr/>
            </p:nvCxnSpPr>
            <p:spPr>
              <a:xfrm>
                <a:off x="3782965" y="8122192"/>
                <a:ext cx="48578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9" idx="3"/>
                <a:endCxn id="52" idx="1"/>
              </p:cNvCxnSpPr>
              <p:nvPr/>
            </p:nvCxnSpPr>
            <p:spPr>
              <a:xfrm>
                <a:off x="4620717" y="8122192"/>
                <a:ext cx="5488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52" idx="3"/>
                <a:endCxn id="51" idx="1"/>
              </p:cNvCxnSpPr>
              <p:nvPr/>
            </p:nvCxnSpPr>
            <p:spPr>
              <a:xfrm>
                <a:off x="5521567" y="8122192"/>
                <a:ext cx="5249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46" idx="2"/>
                <a:endCxn id="38" idx="0"/>
              </p:cNvCxnSpPr>
              <p:nvPr/>
            </p:nvCxnSpPr>
            <p:spPr>
              <a:xfrm>
                <a:off x="2744115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49" idx="2"/>
                <a:endCxn id="37" idx="0"/>
              </p:cNvCxnSpPr>
              <p:nvPr/>
            </p:nvCxnSpPr>
            <p:spPr>
              <a:xfrm>
                <a:off x="4444735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51" idx="2"/>
                <a:endCxn id="36" idx="0"/>
              </p:cNvCxnSpPr>
              <p:nvPr/>
            </p:nvCxnSpPr>
            <p:spPr>
              <a:xfrm>
                <a:off x="6222542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856" y="4650088"/>
              <a:ext cx="447407" cy="52794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049" y="4650088"/>
              <a:ext cx="447407" cy="52794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0429" y="4650088"/>
              <a:ext cx="447407" cy="527940"/>
            </a:xfrm>
            <a:prstGeom prst="rect">
              <a:avLst/>
            </a:prstGeom>
          </p:spPr>
        </p:pic>
        <p:sp>
          <p:nvSpPr>
            <p:cNvPr id="39" name="Content Placeholder 5"/>
            <p:cNvSpPr txBox="1">
              <a:spLocks/>
            </p:cNvSpPr>
            <p:nvPr/>
          </p:nvSpPr>
          <p:spPr>
            <a:xfrm>
              <a:off x="4070537" y="5693694"/>
              <a:ext cx="1773890" cy="339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en-US" sz="1600" dirty="0" smtClean="0"/>
                <a:t>Combination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>
              <a:stCxn id="38" idx="2"/>
              <a:endCxn id="39" idx="0"/>
            </p:cNvCxnSpPr>
            <p:nvPr/>
          </p:nvCxnSpPr>
          <p:spPr>
            <a:xfrm>
              <a:off x="3264133" y="5178027"/>
              <a:ext cx="1693350" cy="51566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7" idx="2"/>
              <a:endCxn id="39" idx="0"/>
            </p:cNvCxnSpPr>
            <p:nvPr/>
          </p:nvCxnSpPr>
          <p:spPr>
            <a:xfrm flipH="1">
              <a:off x="4957483" y="5178027"/>
              <a:ext cx="7270" cy="51566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6" idx="2"/>
              <a:endCxn id="39" idx="0"/>
            </p:cNvCxnSpPr>
            <p:nvPr/>
          </p:nvCxnSpPr>
          <p:spPr>
            <a:xfrm flipH="1">
              <a:off x="4957483" y="5178027"/>
              <a:ext cx="1785077" cy="51566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086258" cy="5249517"/>
          </a:xfrm>
        </p:spPr>
        <p:txBody>
          <a:bodyPr>
            <a:normAutofit/>
          </a:bodyPr>
          <a:lstStyle/>
          <a:p>
            <a:r>
              <a:rPr lang="en-US" dirty="0"/>
              <a:t>The importance of a structure composing the convolutional architecture can be effectively estimated using </a:t>
            </a:r>
            <a:r>
              <a:rPr lang="en-US" b="1" dirty="0"/>
              <a:t>Partial Least </a:t>
            </a:r>
            <a:r>
              <a:rPr lang="en-US" b="1" dirty="0" smtClean="0"/>
              <a:t>Squares</a:t>
            </a:r>
          </a:p>
          <a:p>
            <a:endParaRPr lang="pt-BR" b="1" dirty="0"/>
          </a:p>
          <a:p>
            <a:endParaRPr lang="pt-BR" dirty="0"/>
          </a:p>
          <a:p>
            <a:r>
              <a:rPr lang="en-US" dirty="0"/>
              <a:t>We can </a:t>
            </a:r>
            <a:r>
              <a:rPr lang="en-US" dirty="0" smtClean="0"/>
              <a:t>combine multiple </a:t>
            </a:r>
            <a:r>
              <a:rPr lang="en-US" dirty="0"/>
              <a:t>levels of </a:t>
            </a:r>
            <a:r>
              <a:rPr lang="en-US" dirty="0" smtClean="0"/>
              <a:t>representation to </a:t>
            </a:r>
            <a:r>
              <a:rPr lang="en-US" dirty="0"/>
              <a:t>improve data </a:t>
            </a:r>
            <a:r>
              <a:rPr lang="en-US" dirty="0" smtClean="0"/>
              <a:t>representation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20341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Hypothesis</a:t>
            </a:r>
            <a:endParaRPr lang="en-US" b="1" dirty="0"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21953" y="3398694"/>
            <a:ext cx="6900093" cy="2742852"/>
            <a:chOff x="1121953" y="3626876"/>
            <a:chExt cx="6900093" cy="2742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Slide Number Placeholder 4"/>
                <p:cNvSpPr txBox="1">
                  <a:spLocks/>
                </p:cNvSpPr>
                <p:nvPr/>
              </p:nvSpPr>
              <p:spPr>
                <a:xfrm>
                  <a:off x="1621574" y="6087526"/>
                  <a:ext cx="1501372" cy="2757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1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pt-B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1574" y="6087526"/>
                  <a:ext cx="1501372" cy="2757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Slide Number Placeholder 4"/>
                <p:cNvSpPr txBox="1">
                  <a:spLocks/>
                </p:cNvSpPr>
                <p:nvPr/>
              </p:nvSpPr>
              <p:spPr>
                <a:xfrm>
                  <a:off x="6260245" y="6093974"/>
                  <a:ext cx="1501372" cy="27575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1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′∈</m:t>
                        </m:r>
                        <m:sSup>
                          <m:sSupPr>
                            <m:ctrlP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pt-B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3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245" y="6093974"/>
                  <a:ext cx="1501372" cy="2757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4" name="Group 103"/>
            <p:cNvGrpSpPr/>
            <p:nvPr/>
          </p:nvGrpSpPr>
          <p:grpSpPr>
            <a:xfrm>
              <a:off x="4010976" y="4765534"/>
              <a:ext cx="1501372" cy="338445"/>
              <a:chOff x="3911510" y="4592181"/>
              <a:chExt cx="1977709" cy="448137"/>
            </a:xfrm>
          </p:grpSpPr>
          <p:cxnSp>
            <p:nvCxnSpPr>
              <p:cNvPr id="192" name="Straight Arrow Connector 191"/>
              <p:cNvCxnSpPr/>
              <p:nvPr/>
            </p:nvCxnSpPr>
            <p:spPr>
              <a:xfrm flipV="1">
                <a:off x="4034108" y="5040317"/>
                <a:ext cx="1700731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Slide Number Placeholder 4"/>
              <p:cNvSpPr txBox="1">
                <a:spLocks/>
              </p:cNvSpPr>
              <p:nvPr/>
            </p:nvSpPr>
            <p:spPr>
              <a:xfrm>
                <a:off x="3911510" y="4592181"/>
                <a:ext cx="1977709" cy="3651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Incremental PLS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1121953" y="4096419"/>
              <a:ext cx="2667201" cy="2041369"/>
              <a:chOff x="954751" y="4029906"/>
              <a:chExt cx="2836724" cy="2244879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954751" y="4029906"/>
                <a:ext cx="2836724" cy="2244879"/>
                <a:chOff x="5797824" y="3311757"/>
                <a:chExt cx="3320182" cy="269048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6558381" y="4314856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6613178" y="4657287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7372812" y="4361144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7360595" y="4472631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7141105" y="4822597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6979847" y="5101375"/>
                  <a:ext cx="58638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732216" y="5106579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7057850" y="5195558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7386318" y="5282690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7142938" y="4673365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576422" y="4920090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6743795" y="4644391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6970867" y="4850745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145729" y="4247995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971728" y="4550197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6823715" y="4324479"/>
                  <a:ext cx="69729" cy="78459"/>
                </a:xfrm>
                <a:prstGeom prst="ellipse">
                  <a:avLst/>
                </a:prstGeom>
                <a:solidFill>
                  <a:srgbClr val="0000FF"/>
                </a:solidFill>
                <a:ln w="3175"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00758" y="3749892"/>
                  <a:ext cx="2533" cy="156592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5816119" y="5314980"/>
                  <a:ext cx="1416503" cy="6872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7232622" y="5472790"/>
                  <a:ext cx="1874623" cy="52945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flipH="1" flipV="1">
                  <a:off x="6184522" y="5196801"/>
                  <a:ext cx="1373725" cy="68680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flipH="1" flipV="1">
                  <a:off x="6550178" y="5086785"/>
                  <a:ext cx="1373725" cy="68680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 flipV="1">
                  <a:off x="6936687" y="4976770"/>
                  <a:ext cx="1397147" cy="709601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 flipV="1">
                  <a:off x="7283117" y="4859454"/>
                  <a:ext cx="1428057" cy="71948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 flipV="1">
                  <a:off x="7674071" y="4772233"/>
                  <a:ext cx="1428554" cy="69226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9099836" y="3949318"/>
                  <a:ext cx="13445" cy="149509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V="1">
                  <a:off x="8615985" y="3688265"/>
                  <a:ext cx="13942" cy="1538971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 flipV="1">
                  <a:off x="8143018" y="3444252"/>
                  <a:ext cx="64" cy="15472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 flipV="1">
                  <a:off x="7291152" y="3311757"/>
                  <a:ext cx="65" cy="154726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 flipV="1">
                  <a:off x="6540003" y="3533504"/>
                  <a:ext cx="2306" cy="154988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6165714" y="3646915"/>
                  <a:ext cx="2306" cy="154988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>
                  <a:off x="5802354" y="3468526"/>
                  <a:ext cx="1871955" cy="5417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5800214" y="3728685"/>
                  <a:ext cx="1871955" cy="5417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flipH="1">
                  <a:off x="5818031" y="3980806"/>
                  <a:ext cx="1842927" cy="53359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H="1">
                  <a:off x="5797824" y="4258537"/>
                  <a:ext cx="1858604" cy="53171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5817974" y="4506072"/>
                  <a:ext cx="1858604" cy="53171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H="1" flipV="1">
                  <a:off x="6922958" y="3430067"/>
                  <a:ext cx="65" cy="154726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5800214" y="4770563"/>
                  <a:ext cx="1858604" cy="53171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6291706" y="4993338"/>
                  <a:ext cx="1836485" cy="54420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6782407" y="5228377"/>
                  <a:ext cx="1836485" cy="544203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 flipV="1">
                  <a:off x="7658186" y="3468639"/>
                  <a:ext cx="1446643" cy="7133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 flipV="1">
                  <a:off x="7671363" y="3728046"/>
                  <a:ext cx="1446643" cy="71332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 flipV="1">
                  <a:off x="7665117" y="3977985"/>
                  <a:ext cx="1434222" cy="71888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 flipV="1">
                  <a:off x="7661454" y="4250005"/>
                  <a:ext cx="1437886" cy="697735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 flipV="1">
                  <a:off x="7660060" y="4498250"/>
                  <a:ext cx="1434286" cy="70726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ectangle 187"/>
                <p:cNvSpPr/>
                <p:nvPr/>
              </p:nvSpPr>
              <p:spPr>
                <a:xfrm>
                  <a:off x="7035839" y="4400647"/>
                  <a:ext cx="58639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6528381" y="4600262"/>
                  <a:ext cx="58639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6499342" y="4849354"/>
                  <a:ext cx="58639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6688046" y="4528496"/>
                  <a:ext cx="58639" cy="68380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cxnSp>
            <p:nvCxnSpPr>
              <p:cNvPr id="143" name="Straight Connector 142"/>
              <p:cNvCxnSpPr/>
              <p:nvPr/>
            </p:nvCxnSpPr>
            <p:spPr>
              <a:xfrm flipV="1">
                <a:off x="2554795" y="4103935"/>
                <a:ext cx="1852" cy="114729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Content Placeholder 8"/>
            <p:cNvSpPr txBox="1">
              <a:spLocks/>
            </p:cNvSpPr>
            <p:nvPr/>
          </p:nvSpPr>
          <p:spPr>
            <a:xfrm>
              <a:off x="1375953" y="3868165"/>
              <a:ext cx="226705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High Dimensional Space</a:t>
              </a:r>
            </a:p>
          </p:txBody>
        </p:sp>
        <p:sp>
          <p:nvSpPr>
            <p:cNvPr id="107" name="Content Placeholder 8"/>
            <p:cNvSpPr txBox="1">
              <a:spLocks/>
            </p:cNvSpPr>
            <p:nvPr/>
          </p:nvSpPr>
          <p:spPr>
            <a:xfrm>
              <a:off x="5754990" y="3626876"/>
              <a:ext cx="226705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Low Dimensional Space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(Latent Space)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653611" y="4179463"/>
              <a:ext cx="2311168" cy="1868309"/>
              <a:chOff x="5902496" y="4396964"/>
              <a:chExt cx="2311168" cy="1868309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955221" y="5410606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820950" y="5931908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697465" y="6108988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031803" y="6069327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 flipV="1">
                <a:off x="5902496" y="6264727"/>
                <a:ext cx="2293654" cy="5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5906191" y="4398506"/>
                <a:ext cx="2243" cy="18662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6271095" y="4402528"/>
                <a:ext cx="1177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7044239" y="4418355"/>
                <a:ext cx="542" cy="184483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7425303" y="4396964"/>
                <a:ext cx="2243" cy="186622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7802098" y="4402528"/>
                <a:ext cx="9691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5908849" y="4769555"/>
                <a:ext cx="2300641" cy="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5925947" y="5140873"/>
                <a:ext cx="2281718" cy="96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5925282" y="5515077"/>
                <a:ext cx="2270868" cy="323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 flipV="1">
                <a:off x="5917769" y="5894503"/>
                <a:ext cx="2278381" cy="3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5913023" y="4405008"/>
                <a:ext cx="2300641" cy="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8196150" y="4402528"/>
                <a:ext cx="11515" cy="186065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6659136" y="4402528"/>
                <a:ext cx="4147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/>
              <p:cNvSpPr/>
              <p:nvPr/>
            </p:nvSpPr>
            <p:spPr>
              <a:xfrm>
                <a:off x="7774191" y="5788360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8004064" y="5477614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7981412" y="5346311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8017128" y="5246296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969499" y="5172473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8126662" y="5151042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105228" y="4741463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967508" y="6038370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053235" y="5807383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315511" y="5302361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6368095" y="5242076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338257" y="5071535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514284" y="4920243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675456" y="4551806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601084" y="4570300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595826" y="4491624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98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026400" cy="5249517"/>
          </a:xfrm>
        </p:spPr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is possible to compute all components of PLS incrementally using </a:t>
            </a:r>
            <a:r>
              <a:rPr lang="en-US" dirty="0" smtClean="0"/>
              <a:t>simple algebraic </a:t>
            </a:r>
            <a:r>
              <a:rPr lang="en-US" dirty="0"/>
              <a:t>decomposition</a:t>
            </a:r>
            <a:endParaRPr lang="en-US" dirty="0" smtClean="0"/>
          </a:p>
          <a:p>
            <a:pPr lvl="1"/>
            <a:r>
              <a:rPr lang="en-US" dirty="0" smtClean="0"/>
              <a:t>Low </a:t>
            </a:r>
            <a:r>
              <a:rPr lang="en-US" dirty="0"/>
              <a:t>time </a:t>
            </a:r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Preserves the proprieties of PLS across all components</a:t>
            </a:r>
          </a:p>
        </p:txBody>
      </p:sp>
    </p:spTree>
    <p:extLst>
      <p:ext uri="{BB962C8B-B14F-4D97-AF65-F5344CB8AC3E}">
        <p14:creationId xmlns:p14="http://schemas.microsoft.com/office/powerpoint/2010/main" val="14873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/>
              <a:t>Theoretical </a:t>
            </a:r>
            <a:r>
              <a:rPr lang="en-US" dirty="0" smtClean="0"/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/>
              <a:t>Pruning Approaches</a:t>
            </a:r>
          </a:p>
          <a:p>
            <a:pPr lvl="1"/>
            <a:r>
              <a:rPr lang="en-US" dirty="0" smtClean="0"/>
              <a:t>Pruning Filters</a:t>
            </a:r>
          </a:p>
          <a:p>
            <a:pPr lvl="1"/>
            <a:r>
              <a:rPr lang="en-US" dirty="0" smtClean="0"/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 smtClean="0"/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 err="1" smtClean="0"/>
              <a:t>HyperNet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7991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/>
              <a:t>Theoretical </a:t>
            </a:r>
            <a:r>
              <a:rPr lang="en-US" sz="6000" dirty="0" smtClean="0"/>
              <a:t>Concepts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130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Theoretical Concepts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Partial Least Squares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4"/>
                <a:ext cx="8191500" cy="191933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Find a projection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that </a:t>
                </a:r>
                <a:r>
                  <a:rPr lang="en-US" dirty="0"/>
                  <a:t>projects the high dimensional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</m:oMath>
                </a14:m>
                <a:r>
                  <a:rPr lang="en-US" dirty="0" smtClean="0"/>
                  <a:t>) space </a:t>
                </a:r>
                <a:r>
                  <a:rPr lang="en-US" dirty="0"/>
                  <a:t>onto a low </a:t>
                </a:r>
                <a:r>
                  <a:rPr lang="en-US" i="1" dirty="0"/>
                  <a:t>c</a:t>
                </a:r>
                <a:r>
                  <a:rPr lang="en-US" dirty="0"/>
                  <a:t>-dimensional space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p>
                  </m:oMath>
                </a14:m>
                <a:r>
                  <a:rPr lang="en-US" dirty="0" smtClean="0"/>
                  <a:t> latent </a:t>
                </a:r>
                <a:r>
                  <a:rPr lang="en-US" dirty="0"/>
                  <a:t>space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pt-BR" sz="1800" b="0" i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m:rPr>
                        <m:sty m:val="p"/>
                      </m:rPr>
                      <a:rPr lang="pt-BR" sz="18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4"/>
                <a:ext cx="8191500" cy="1919337"/>
              </a:xfrm>
              <a:blipFill rotWithShape="0">
                <a:blip r:embed="rId3"/>
                <a:stretch>
                  <a:fillRect l="-446" t="-19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lide Number Placeholder 4"/>
              <p:cNvSpPr txBox="1">
                <a:spLocks/>
              </p:cNvSpPr>
              <p:nvPr/>
            </p:nvSpPr>
            <p:spPr>
              <a:xfrm>
                <a:off x="1450560" y="5587130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60" y="5587130"/>
                <a:ext cx="1596797" cy="3032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Slide Number Placeholder 4"/>
              <p:cNvSpPr txBox="1">
                <a:spLocks/>
              </p:cNvSpPr>
              <p:nvPr/>
            </p:nvSpPr>
            <p:spPr>
              <a:xfrm>
                <a:off x="6384057" y="5587130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57" y="5587130"/>
                <a:ext cx="1596797" cy="303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3991828" y="4104421"/>
            <a:ext cx="1596797" cy="332972"/>
            <a:chOff x="3911510" y="4653349"/>
            <a:chExt cx="1977709" cy="400919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4394655" y="5044880"/>
              <a:ext cx="993581" cy="9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Slide Number Placeholder 4"/>
            <p:cNvSpPr txBox="1">
              <a:spLocks/>
            </p:cNvSpPr>
            <p:nvPr/>
          </p:nvSpPr>
          <p:spPr>
            <a:xfrm>
              <a:off x="3911510" y="4653349"/>
              <a:ext cx="1977709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chemeClr val="tx1"/>
                  </a:solidFill>
                </a:rPr>
                <a:t>PLS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99160" y="3054884"/>
            <a:ext cx="2906256" cy="2428717"/>
            <a:chOff x="954751" y="4029906"/>
            <a:chExt cx="2836724" cy="2244879"/>
          </a:xfrm>
        </p:grpSpPr>
        <p:grpSp>
          <p:nvGrpSpPr>
            <p:cNvPr id="157" name="Group 156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Rectangle 202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58" name="Straight Connector 157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/>
          <p:cNvGrpSpPr/>
          <p:nvPr/>
        </p:nvGrpSpPr>
        <p:grpSpPr>
          <a:xfrm>
            <a:off x="5835008" y="3257036"/>
            <a:ext cx="2435059" cy="2024413"/>
            <a:chOff x="5902496" y="4396964"/>
            <a:chExt cx="2311168" cy="1868309"/>
          </a:xfrm>
        </p:grpSpPr>
        <p:sp>
          <p:nvSpPr>
            <p:cNvPr id="208" name="Oval 207"/>
            <p:cNvSpPr/>
            <p:nvPr/>
          </p:nvSpPr>
          <p:spPr>
            <a:xfrm>
              <a:off x="7955221" y="541060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9" name="Oval 208"/>
            <p:cNvSpPr/>
            <p:nvPr/>
          </p:nvSpPr>
          <p:spPr>
            <a:xfrm>
              <a:off x="7820950" y="593190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" name="Oval 209"/>
            <p:cNvSpPr/>
            <p:nvPr/>
          </p:nvSpPr>
          <p:spPr>
            <a:xfrm>
              <a:off x="7697465" y="610898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031803" y="6069327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2" name="Straight Connector 211"/>
            <p:cNvCxnSpPr/>
            <p:nvPr/>
          </p:nvCxnSpPr>
          <p:spPr>
            <a:xfrm flipV="1">
              <a:off x="5902496" y="6264727"/>
              <a:ext cx="2293654" cy="54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5906191" y="4398506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6271095" y="4402528"/>
              <a:ext cx="117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7044239" y="4418355"/>
              <a:ext cx="542" cy="184483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7425303" y="4396964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7802098" y="4402528"/>
              <a:ext cx="9691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5908849" y="4769555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5925947" y="5140873"/>
              <a:ext cx="2281718" cy="96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5925282" y="5515077"/>
              <a:ext cx="2270868" cy="323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 flipV="1">
              <a:off x="5917769" y="5894503"/>
              <a:ext cx="2278381" cy="325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5913023" y="4405008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196150" y="4402528"/>
              <a:ext cx="11515" cy="1860658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6659136" y="4402528"/>
              <a:ext cx="414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7774191" y="5788360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04064" y="5477614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Oval 226"/>
            <p:cNvSpPr/>
            <p:nvPr/>
          </p:nvSpPr>
          <p:spPr>
            <a:xfrm>
              <a:off x="7981412" y="5346311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8" name="Oval 227"/>
            <p:cNvSpPr/>
            <p:nvPr/>
          </p:nvSpPr>
          <p:spPr>
            <a:xfrm>
              <a:off x="8017128" y="524629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Oval 228"/>
            <p:cNvSpPr/>
            <p:nvPr/>
          </p:nvSpPr>
          <p:spPr>
            <a:xfrm>
              <a:off x="7969499" y="517247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0" name="Oval 229"/>
            <p:cNvSpPr/>
            <p:nvPr/>
          </p:nvSpPr>
          <p:spPr>
            <a:xfrm>
              <a:off x="8126662" y="5151042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1" name="Oval 230"/>
            <p:cNvSpPr/>
            <p:nvPr/>
          </p:nvSpPr>
          <p:spPr>
            <a:xfrm>
              <a:off x="8105228" y="474146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67508" y="603837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053235" y="580738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315511" y="5302361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368095" y="524207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6338257" y="5071535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6514284" y="492024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675456" y="455180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601084" y="457030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595826" y="4491624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4611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Partial Least Squares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4"/>
                <a:ext cx="8191500" cy="19169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Compute </a:t>
                </a:r>
                <a:r>
                  <a:rPr lang="en-US" dirty="0"/>
                  <a:t>the </a:t>
                </a:r>
                <a:r>
                  <a:rPr lang="en-US" dirty="0" smtClean="0"/>
                  <a:t>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in terms of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𝑚𝑎𝑥𝑖𝑚𝑖𝑧𝑒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𝐶𝑂𝑉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pt-BR" sz="2000" dirty="0" smtClean="0"/>
              </a:p>
              <a:p>
                <a:pPr marL="0" indent="0">
                  <a:buNone/>
                </a:pPr>
                <a:endParaRPr lang="pt-BR" sz="2100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4"/>
                <a:ext cx="8191500" cy="1916950"/>
              </a:xfrm>
              <a:blipFill rotWithShape="0">
                <a:blip r:embed="rId3"/>
                <a:stretch>
                  <a:fillRect l="-446" t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Theoretical </a:t>
            </a:r>
            <a:r>
              <a:rPr lang="en-US" b="1" dirty="0" smtClean="0"/>
              <a:t>Concepts</a:t>
            </a:r>
            <a:endParaRPr lang="en-US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897626" y="3157953"/>
            <a:ext cx="3386848" cy="2713863"/>
            <a:chOff x="2897626" y="3742153"/>
            <a:chExt cx="3386848" cy="2713863"/>
          </a:xfrm>
        </p:grpSpPr>
        <p:grpSp>
          <p:nvGrpSpPr>
            <p:cNvPr id="5" name="Group 4"/>
            <p:cNvGrpSpPr/>
            <p:nvPr/>
          </p:nvGrpSpPr>
          <p:grpSpPr>
            <a:xfrm>
              <a:off x="3264636" y="3746079"/>
              <a:ext cx="3019838" cy="2457643"/>
              <a:chOff x="5902496" y="4396964"/>
              <a:chExt cx="2311168" cy="1868309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7955221" y="5410606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820950" y="5931908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97465" y="6108988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031803" y="6069327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flipV="1">
                <a:off x="5902496" y="6264727"/>
                <a:ext cx="2293654" cy="54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5906191" y="4398506"/>
                <a:ext cx="2243" cy="186622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6271095" y="4402528"/>
                <a:ext cx="1177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044239" y="4418355"/>
                <a:ext cx="542" cy="184483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7425303" y="4396964"/>
                <a:ext cx="2243" cy="186622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7802098" y="4402528"/>
                <a:ext cx="9691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5908849" y="4769555"/>
                <a:ext cx="2300641" cy="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5908434" y="5140778"/>
                <a:ext cx="2299231" cy="106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5908434" y="5515077"/>
                <a:ext cx="2287717" cy="76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5917769" y="5894503"/>
                <a:ext cx="2278381" cy="325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5913023" y="4405008"/>
                <a:ext cx="2300641" cy="54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8196150" y="4402528"/>
                <a:ext cx="11515" cy="186065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6659136" y="4402528"/>
                <a:ext cx="4147" cy="18606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7774191" y="5788360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004064" y="5477614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981412" y="5346311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017128" y="5246296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969499" y="5172473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126662" y="5151042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105228" y="4741463"/>
                <a:ext cx="58303" cy="63595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967508" y="6038370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053235" y="5807383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315511" y="5302361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368095" y="5242076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38257" y="5071535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514284" y="4920243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75456" y="4551806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01084" y="4570300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595826" y="4491624"/>
                <a:ext cx="49029" cy="55425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lide Number Placeholder 4"/>
                <p:cNvSpPr txBox="1">
                  <a:spLocks/>
                </p:cNvSpPr>
                <p:nvPr/>
              </p:nvSpPr>
              <p:spPr>
                <a:xfrm>
                  <a:off x="3628077" y="6123598"/>
                  <a:ext cx="2292956" cy="33241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First component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GB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077" y="6123598"/>
                  <a:ext cx="2292956" cy="3324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203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Slide Number Placeholder 4"/>
                <p:cNvSpPr txBox="1">
                  <a:spLocks/>
                </p:cNvSpPr>
                <p:nvPr/>
              </p:nvSpPr>
              <p:spPr>
                <a:xfrm rot="16200000">
                  <a:off x="1831088" y="4808691"/>
                  <a:ext cx="2465494" cy="33241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Second component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GB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831088" y="4808691"/>
                  <a:ext cx="2465494" cy="3324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5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/>
              <a:t>Theoretical </a:t>
            </a:r>
            <a:r>
              <a:rPr lang="en-US" b="1" dirty="0" smtClean="0"/>
              <a:t>Concepts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Variable Importance in Projection </a:t>
            </a:r>
            <a:r>
              <a:rPr lang="pt-BR" b="1" dirty="0" smtClean="0">
                <a:effectLst/>
              </a:rPr>
              <a:t>(VIP)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4"/>
                <a:ext cx="8191500" cy="282763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VIP estimates the importance of each feature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pPr lvl="1"/>
                <a:r>
                  <a:rPr lang="en-US" dirty="0" smtClean="0"/>
                  <a:t>PLS as a feature selection method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4"/>
                <a:ext cx="8191500" cy="2827634"/>
              </a:xfrm>
              <a:blipFill rotWithShape="0">
                <a:blip r:embed="rId3"/>
                <a:stretch>
                  <a:fillRect l="-446" t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lide Number Placeholder 4"/>
              <p:cNvSpPr txBox="1">
                <a:spLocks/>
              </p:cNvSpPr>
              <p:nvPr/>
            </p:nvSpPr>
            <p:spPr>
              <a:xfrm>
                <a:off x="1450560" y="5510930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60" y="5510930"/>
                <a:ext cx="1596797" cy="3032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Slide Number Placeholder 4"/>
              <p:cNvSpPr txBox="1">
                <a:spLocks/>
              </p:cNvSpPr>
              <p:nvPr/>
            </p:nvSpPr>
            <p:spPr>
              <a:xfrm>
                <a:off x="6384057" y="5510930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57" y="5510930"/>
                <a:ext cx="1596797" cy="303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3991828" y="4104421"/>
            <a:ext cx="1596797" cy="332972"/>
            <a:chOff x="3911510" y="4653349"/>
            <a:chExt cx="1977709" cy="400919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4394655" y="5044880"/>
              <a:ext cx="993581" cy="9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Slide Number Placeholder 4"/>
            <p:cNvSpPr txBox="1">
              <a:spLocks/>
            </p:cNvSpPr>
            <p:nvPr/>
          </p:nvSpPr>
          <p:spPr>
            <a:xfrm>
              <a:off x="3911510" y="4653349"/>
              <a:ext cx="1977709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chemeClr val="tx1"/>
                  </a:solidFill>
                </a:rPr>
                <a:t>PLS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835008" y="3257843"/>
            <a:ext cx="2435059" cy="2024413"/>
            <a:chOff x="5902496" y="4396964"/>
            <a:chExt cx="2311168" cy="1868309"/>
          </a:xfrm>
        </p:grpSpPr>
        <p:sp>
          <p:nvSpPr>
            <p:cNvPr id="208" name="Oval 207"/>
            <p:cNvSpPr/>
            <p:nvPr/>
          </p:nvSpPr>
          <p:spPr>
            <a:xfrm>
              <a:off x="7955221" y="541060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9" name="Oval 208"/>
            <p:cNvSpPr/>
            <p:nvPr/>
          </p:nvSpPr>
          <p:spPr>
            <a:xfrm>
              <a:off x="7820950" y="593190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" name="Oval 209"/>
            <p:cNvSpPr/>
            <p:nvPr/>
          </p:nvSpPr>
          <p:spPr>
            <a:xfrm>
              <a:off x="7697465" y="610898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031803" y="6069327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12" name="Straight Connector 211"/>
            <p:cNvCxnSpPr/>
            <p:nvPr/>
          </p:nvCxnSpPr>
          <p:spPr>
            <a:xfrm flipV="1">
              <a:off x="5902496" y="6264727"/>
              <a:ext cx="2293654" cy="54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5906191" y="4398506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 flipV="1">
              <a:off x="6271095" y="4402528"/>
              <a:ext cx="117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7044239" y="4418355"/>
              <a:ext cx="542" cy="184483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7425303" y="4396964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7802098" y="4402528"/>
              <a:ext cx="9691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5908849" y="4769555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 flipV="1">
              <a:off x="5925947" y="5140873"/>
              <a:ext cx="2281718" cy="96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5925282" y="5515077"/>
              <a:ext cx="2270868" cy="323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 flipV="1">
              <a:off x="5917769" y="5894503"/>
              <a:ext cx="2278381" cy="325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5913023" y="4405008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8196150" y="4402528"/>
              <a:ext cx="11515" cy="1860658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6659136" y="4402528"/>
              <a:ext cx="414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7774191" y="5788360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Oval 225"/>
            <p:cNvSpPr/>
            <p:nvPr/>
          </p:nvSpPr>
          <p:spPr>
            <a:xfrm>
              <a:off x="8004064" y="5477614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Oval 226"/>
            <p:cNvSpPr/>
            <p:nvPr/>
          </p:nvSpPr>
          <p:spPr>
            <a:xfrm>
              <a:off x="7981412" y="5346311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8" name="Oval 227"/>
            <p:cNvSpPr/>
            <p:nvPr/>
          </p:nvSpPr>
          <p:spPr>
            <a:xfrm>
              <a:off x="8017128" y="524629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9" name="Oval 228"/>
            <p:cNvSpPr/>
            <p:nvPr/>
          </p:nvSpPr>
          <p:spPr>
            <a:xfrm>
              <a:off x="7969499" y="517247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0" name="Oval 229"/>
            <p:cNvSpPr/>
            <p:nvPr/>
          </p:nvSpPr>
          <p:spPr>
            <a:xfrm>
              <a:off x="8126662" y="5151042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1" name="Oval 230"/>
            <p:cNvSpPr/>
            <p:nvPr/>
          </p:nvSpPr>
          <p:spPr>
            <a:xfrm>
              <a:off x="8105228" y="474146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967508" y="603837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053235" y="580738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315511" y="5302361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368095" y="524207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6338257" y="5071535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6514284" y="492024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6675456" y="455180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601084" y="457030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6595826" y="4491624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Slide Number Placeholder 4"/>
              <p:cNvSpPr txBox="1">
                <a:spLocks/>
              </p:cNvSpPr>
              <p:nvPr/>
            </p:nvSpPr>
            <p:spPr>
              <a:xfrm rot="20672415">
                <a:off x="1986246" y="5166293"/>
                <a:ext cx="2292956" cy="332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72415">
                <a:off x="1986246" y="5166293"/>
                <a:ext cx="2292956" cy="3324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Slide Number Placeholder 4"/>
              <p:cNvSpPr txBox="1">
                <a:spLocks/>
              </p:cNvSpPr>
              <p:nvPr/>
            </p:nvSpPr>
            <p:spPr>
              <a:xfrm rot="1429807">
                <a:off x="327748" y="5091304"/>
                <a:ext cx="2292956" cy="332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29807">
                <a:off x="327748" y="5091304"/>
                <a:ext cx="2292956" cy="3324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Slide Number Placeholder 4"/>
              <p:cNvSpPr txBox="1">
                <a:spLocks/>
              </p:cNvSpPr>
              <p:nvPr/>
            </p:nvSpPr>
            <p:spPr>
              <a:xfrm rot="16200000">
                <a:off x="-329795" y="4124695"/>
                <a:ext cx="2292956" cy="332418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29795" y="4124695"/>
                <a:ext cx="2292956" cy="332418"/>
              </a:xfrm>
              <a:prstGeom prst="rect">
                <a:avLst/>
              </a:prstGeom>
              <a:blipFill rotWithShape="0">
                <a:blip r:embed="rId8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937260" y="3055691"/>
            <a:ext cx="2906256" cy="2428717"/>
            <a:chOff x="954751" y="4029906"/>
            <a:chExt cx="2836724" cy="2244879"/>
          </a:xfrm>
        </p:grpSpPr>
        <p:grpSp>
          <p:nvGrpSpPr>
            <p:cNvPr id="100" name="Group 99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9" name="Straight Connector 118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 flipV="1">
                <a:off x="6184523" y="5196802"/>
                <a:ext cx="1391900" cy="70213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 flipV="1">
                <a:off x="6550179" y="5086786"/>
                <a:ext cx="1414174" cy="70663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Rectangle 146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528381" y="4600262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01" name="Straight Connector 100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Introduction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404860" cy="3498216"/>
          </a:xfrm>
        </p:spPr>
        <p:txBody>
          <a:bodyPr>
            <a:normAutofit/>
          </a:bodyPr>
          <a:lstStyle/>
          <a:p>
            <a:pPr marL="174625" indent="-174625"/>
            <a:r>
              <a:rPr lang="en-US" dirty="0"/>
              <a:t>Pattern recognition plays an important role in cognitive and </a:t>
            </a:r>
            <a:r>
              <a:rPr lang="en-US" dirty="0" smtClean="0"/>
              <a:t>decision-making </a:t>
            </a:r>
            <a:r>
              <a:rPr lang="en-US" dirty="0"/>
              <a:t>tasks</a:t>
            </a:r>
            <a:endParaRPr lang="en-US" dirty="0" smtClean="0"/>
          </a:p>
          <a:p>
            <a:pPr marL="174625" indent="-174625"/>
            <a:endParaRPr lang="pt-BR" dirty="0" smtClean="0"/>
          </a:p>
          <a:p>
            <a:pPr marL="174625" indent="-174625"/>
            <a:endParaRPr lang="en-US" dirty="0"/>
          </a:p>
          <a:p>
            <a:pPr marL="174625" indent="-174625"/>
            <a:r>
              <a:rPr lang="en-US" dirty="0" smtClean="0"/>
              <a:t>Pattern </a:t>
            </a:r>
            <a:r>
              <a:rPr lang="en-US" dirty="0"/>
              <a:t>recognition methods have led to a series of </a:t>
            </a:r>
            <a:r>
              <a:rPr lang="en-US" dirty="0" smtClean="0"/>
              <a:t>breakthroughs</a:t>
            </a:r>
          </a:p>
          <a:p>
            <a:pPr marL="574675" lvl="1" indent="-174625"/>
            <a:r>
              <a:rPr lang="pt-BR" dirty="0"/>
              <a:t> </a:t>
            </a:r>
            <a:r>
              <a:rPr lang="en-US" dirty="0" smtClean="0"/>
              <a:t>Often surpassing human </a:t>
            </a:r>
            <a:r>
              <a:rPr lang="en-US" dirty="0"/>
              <a:t>performance [Deng et al., 2009; </a:t>
            </a:r>
            <a:r>
              <a:rPr lang="en-US" dirty="0" err="1" smtClean="0"/>
              <a:t>Badia</a:t>
            </a:r>
            <a:r>
              <a:rPr lang="en-US" dirty="0" smtClean="0"/>
              <a:t> </a:t>
            </a:r>
            <a:r>
              <a:rPr lang="en-US" dirty="0"/>
              <a:t>et al., 2020</a:t>
            </a:r>
            <a:r>
              <a:rPr lang="en-US" dirty="0" smtClean="0"/>
              <a:t>]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>
          <a:xfrm>
            <a:off x="-9371" y="5411362"/>
            <a:ext cx="8400896" cy="1297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  <a:p>
            <a:pPr algn="l"/>
            <a:r>
              <a:rPr lang="pt-BR" sz="1200" dirty="0">
                <a:solidFill>
                  <a:schemeClr val="tx1"/>
                </a:solidFill>
              </a:rPr>
              <a:t>Deng et al. (2009). </a:t>
            </a:r>
            <a:r>
              <a:rPr lang="pt-BR" sz="1200" i="1" dirty="0" err="1">
                <a:solidFill>
                  <a:schemeClr val="tx1"/>
                </a:solidFill>
              </a:rPr>
              <a:t>ImageNet</a:t>
            </a:r>
            <a:r>
              <a:rPr lang="pt-BR" sz="1200" i="1" dirty="0">
                <a:solidFill>
                  <a:schemeClr val="tx1"/>
                </a:solidFill>
              </a:rPr>
              <a:t>: A </a:t>
            </a:r>
            <a:r>
              <a:rPr lang="pt-BR" sz="1200" i="1" dirty="0" err="1">
                <a:solidFill>
                  <a:schemeClr val="tx1"/>
                </a:solidFill>
              </a:rPr>
              <a:t>Large-Scale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Hierarchical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Image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Database</a:t>
            </a:r>
            <a:r>
              <a:rPr lang="pt-BR" sz="1200" dirty="0">
                <a:solidFill>
                  <a:schemeClr val="tx1"/>
                </a:solidFill>
              </a:rPr>
              <a:t>. In CVPR.</a:t>
            </a:r>
          </a:p>
          <a:p>
            <a:pPr algn="l"/>
            <a:r>
              <a:rPr lang="en-US" sz="1200" dirty="0" err="1" smtClean="0">
                <a:solidFill>
                  <a:schemeClr val="tx1"/>
                </a:solidFill>
              </a:rPr>
              <a:t>Badia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et al. (2020). </a:t>
            </a:r>
            <a:r>
              <a:rPr lang="en-US" sz="1200" i="1" dirty="0">
                <a:solidFill>
                  <a:schemeClr val="tx1"/>
                </a:solidFill>
              </a:rPr>
              <a:t>Agent57: Outperforming the </a:t>
            </a:r>
            <a:r>
              <a:rPr lang="en-US" sz="1200" i="1" dirty="0" err="1">
                <a:solidFill>
                  <a:schemeClr val="tx1"/>
                </a:solidFill>
              </a:rPr>
              <a:t>atari</a:t>
            </a:r>
            <a:r>
              <a:rPr lang="en-US" sz="1200" i="1" dirty="0">
                <a:solidFill>
                  <a:schemeClr val="tx1"/>
                </a:solidFill>
              </a:rPr>
              <a:t> human benchmark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ICML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  <a:endParaRPr lang="pt-B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Theoretical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/>
              <a:t>Pruning Approaches</a:t>
            </a:r>
          </a:p>
          <a:p>
            <a:pPr lvl="1"/>
            <a:r>
              <a:rPr lang="en-US" b="1" dirty="0"/>
              <a:t>Pruning Filters</a:t>
            </a:r>
          </a:p>
          <a:p>
            <a:pPr lvl="1"/>
            <a:r>
              <a:rPr lang="en-US" dirty="0"/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 smtClean="0"/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 err="1" smtClean="0"/>
              <a:t>HyperNet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206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Pruning Filters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021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Filters</a:t>
            </a:r>
            <a:endParaRPr lang="en-US" b="1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191500" cy="2827634"/>
          </a:xfrm>
        </p:spPr>
        <p:txBody>
          <a:bodyPr>
            <a:normAutofit/>
          </a:bodyPr>
          <a:lstStyle/>
          <a:p>
            <a:r>
              <a:rPr lang="en-US" dirty="0"/>
              <a:t>Identify and remove </a:t>
            </a:r>
            <a:r>
              <a:rPr lang="en-US" dirty="0" smtClean="0"/>
              <a:t>(red dashed squares) neurons that </a:t>
            </a:r>
            <a:r>
              <a:rPr lang="en-US" dirty="0"/>
              <a:t>preserve as much accuracy as </a:t>
            </a:r>
            <a:r>
              <a:rPr lang="en-US" dirty="0" smtClean="0"/>
              <a:t>possible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13767" y="2912101"/>
            <a:ext cx="2983427" cy="2684222"/>
            <a:chOff x="1013767" y="3460741"/>
            <a:chExt cx="2983427" cy="2684222"/>
          </a:xfrm>
        </p:grpSpPr>
        <p:sp>
          <p:nvSpPr>
            <p:cNvPr id="97" name="Rectangle 96"/>
            <p:cNvSpPr/>
            <p:nvPr/>
          </p:nvSpPr>
          <p:spPr>
            <a:xfrm>
              <a:off x="1860550" y="3670308"/>
              <a:ext cx="400956" cy="398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772353" y="3670308"/>
              <a:ext cx="400956" cy="398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757113" y="5163828"/>
              <a:ext cx="400956" cy="398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013767" y="3460741"/>
              <a:ext cx="2983427" cy="2684222"/>
              <a:chOff x="1013767" y="3460741"/>
              <a:chExt cx="2983427" cy="268422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767" y="3460741"/>
                <a:ext cx="2983427" cy="2239341"/>
              </a:xfrm>
              <a:prstGeom prst="rect">
                <a:avLst/>
              </a:prstGeom>
            </p:spPr>
          </p:pic>
          <p:sp>
            <p:nvSpPr>
              <p:cNvPr id="10" name="Content Placeholder 8"/>
              <p:cNvSpPr txBox="1">
                <a:spLocks/>
              </p:cNvSpPr>
              <p:nvPr/>
            </p:nvSpPr>
            <p:spPr>
              <a:xfrm>
                <a:off x="1192859" y="5819179"/>
                <a:ext cx="2625242" cy="32578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Original, unpruned, Network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134152" y="2912101"/>
            <a:ext cx="2983426" cy="2684222"/>
            <a:chOff x="5134152" y="3460741"/>
            <a:chExt cx="2983426" cy="268422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4152" y="3460741"/>
              <a:ext cx="2983426" cy="2246427"/>
            </a:xfrm>
            <a:prstGeom prst="rect">
              <a:avLst/>
            </a:prstGeom>
          </p:spPr>
        </p:pic>
        <p:sp>
          <p:nvSpPr>
            <p:cNvPr id="11" name="Content Placeholder 8"/>
            <p:cNvSpPr txBox="1">
              <a:spLocks/>
            </p:cNvSpPr>
            <p:nvPr/>
          </p:nvSpPr>
          <p:spPr>
            <a:xfrm>
              <a:off x="5307797" y="5819179"/>
              <a:ext cx="263613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Network after Pruning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54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Pruning Filters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Filters</a:t>
            </a:r>
            <a:endParaRPr lang="en-US" b="1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6182617" y="3850890"/>
            <a:ext cx="2101" cy="1248164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80183" y="5099054"/>
            <a:ext cx="1190094" cy="54713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370277" y="5224172"/>
            <a:ext cx="1554907" cy="42201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512361" y="5011809"/>
            <a:ext cx="1125568" cy="56117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795785" y="4913790"/>
            <a:ext cx="1181906" cy="56749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124814" y="4828806"/>
            <a:ext cx="1158864" cy="565606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417240" y="4737836"/>
            <a:ext cx="1184503" cy="57348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736437" y="4665774"/>
            <a:ext cx="1184915" cy="55178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919039" y="4009848"/>
            <a:ext cx="11152" cy="1191706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517708" y="3801769"/>
            <a:ext cx="11564" cy="122667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125406" y="3607272"/>
            <a:ext cx="53" cy="123329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7418825" y="3501663"/>
            <a:ext cx="54" cy="123329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6795784" y="3678412"/>
            <a:ext cx="1913" cy="123537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485330" y="3768810"/>
            <a:ext cx="1913" cy="123537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183940" y="3626620"/>
            <a:ext cx="1552694" cy="43182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182165" y="3833987"/>
            <a:ext cx="1552694" cy="43182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6196944" y="4034946"/>
            <a:ext cx="1528617" cy="42531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180183" y="4256319"/>
            <a:ext cx="1541620" cy="42382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196896" y="4453624"/>
            <a:ext cx="1541620" cy="42382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7123586" y="3590885"/>
            <a:ext cx="54" cy="123329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6182165" y="4664443"/>
            <a:ext cx="1541620" cy="42382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589834" y="4842012"/>
            <a:ext cx="1523274" cy="433772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996846" y="5029356"/>
            <a:ext cx="1523274" cy="433772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723261" y="3626710"/>
            <a:ext cx="1199919" cy="56857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7734191" y="3833477"/>
            <a:ext cx="1199919" cy="568571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7729010" y="4032698"/>
            <a:ext cx="1189616" cy="573004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725972" y="4249519"/>
            <a:ext cx="1192655" cy="55614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724816" y="4447389"/>
            <a:ext cx="1189669" cy="56374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ontent Placeholder 5"/>
          <p:cNvSpPr txBox="1">
            <a:spLocks/>
          </p:cNvSpPr>
          <p:nvPr/>
        </p:nvSpPr>
        <p:spPr>
          <a:xfrm>
            <a:off x="2689098" y="1825573"/>
            <a:ext cx="2463183" cy="23613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Convolutional</a:t>
            </a:r>
            <a:r>
              <a:rPr lang="pt-BR" sz="1600" dirty="0" smtClean="0"/>
              <a:t> Network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2216519" y="2150311"/>
            <a:ext cx="3430970" cy="1618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103" name="Rectangle 102"/>
          <p:cNvSpPr/>
          <p:nvPr/>
        </p:nvSpPr>
        <p:spPr>
          <a:xfrm>
            <a:off x="2492667" y="2412246"/>
            <a:ext cx="256751" cy="12397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Content Placeholder 5"/>
          <p:cNvSpPr txBox="1">
            <a:spLocks/>
          </p:cNvSpPr>
          <p:nvPr/>
        </p:nvSpPr>
        <p:spPr>
          <a:xfrm>
            <a:off x="2184535" y="2087900"/>
            <a:ext cx="875390" cy="24332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Layer</a:t>
            </a:r>
            <a:r>
              <a:rPr lang="pt-BR" sz="1600" dirty="0" smtClean="0"/>
              <a:t> 1</a:t>
            </a:r>
            <a:endParaRPr lang="en-US" sz="1600" dirty="0"/>
          </a:p>
        </p:txBody>
      </p:sp>
      <p:sp>
        <p:nvSpPr>
          <p:cNvPr id="113" name="Content Placeholder 5"/>
          <p:cNvSpPr txBox="1">
            <a:spLocks/>
          </p:cNvSpPr>
          <p:nvPr/>
        </p:nvSpPr>
        <p:spPr>
          <a:xfrm>
            <a:off x="3451180" y="2099345"/>
            <a:ext cx="991189" cy="220437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Layer</a:t>
            </a:r>
            <a:r>
              <a:rPr lang="pt-BR" sz="1600" dirty="0" smtClean="0"/>
              <a:t> 2</a:t>
            </a:r>
            <a:endParaRPr lang="en-US" sz="1600" dirty="0"/>
          </a:p>
        </p:txBody>
      </p:sp>
      <p:sp>
        <p:nvSpPr>
          <p:cNvPr id="168" name="Content Placeholder 5"/>
          <p:cNvSpPr txBox="1">
            <a:spLocks/>
          </p:cNvSpPr>
          <p:nvPr/>
        </p:nvSpPr>
        <p:spPr>
          <a:xfrm>
            <a:off x="6451302" y="2888499"/>
            <a:ext cx="2463183" cy="580471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Feature Space</a:t>
            </a:r>
          </a:p>
          <a:p>
            <a:pPr algn="ctr"/>
            <a:r>
              <a:rPr lang="en-US" sz="1600" dirty="0" smtClean="0"/>
              <a:t>(High Dimensional)</a:t>
            </a:r>
            <a:endParaRPr lang="en-US" sz="1600" dirty="0"/>
          </a:p>
        </p:txBody>
      </p:sp>
      <p:sp>
        <p:nvSpPr>
          <p:cNvPr id="114" name="Content Placeholder 5"/>
          <p:cNvSpPr txBox="1">
            <a:spLocks/>
          </p:cNvSpPr>
          <p:nvPr/>
        </p:nvSpPr>
        <p:spPr>
          <a:xfrm>
            <a:off x="4747900" y="2111664"/>
            <a:ext cx="1035666" cy="195798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Layer</a:t>
            </a:r>
            <a:r>
              <a:rPr lang="pt-BR" sz="1600" dirty="0" smtClean="0"/>
              <a:t> 3</a:t>
            </a:r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3544815" y="4384581"/>
            <a:ext cx="247384" cy="211050"/>
          </a:xfrm>
          <a:prstGeom prst="rect">
            <a:avLst/>
          </a:prstGeom>
          <a:solidFill>
            <a:srgbClr val="B1B3B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ctangle 126"/>
          <p:cNvSpPr/>
          <p:nvPr/>
        </p:nvSpPr>
        <p:spPr>
          <a:xfrm>
            <a:off x="3792199" y="4384581"/>
            <a:ext cx="247384" cy="211050"/>
          </a:xfrm>
          <a:prstGeom prst="rect">
            <a:avLst/>
          </a:prstGeom>
          <a:solidFill>
            <a:srgbClr val="3F3F3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ctangle 127"/>
          <p:cNvSpPr/>
          <p:nvPr/>
        </p:nvSpPr>
        <p:spPr>
          <a:xfrm>
            <a:off x="4033640" y="4384581"/>
            <a:ext cx="247384" cy="211050"/>
          </a:xfrm>
          <a:prstGeom prst="rect">
            <a:avLst/>
          </a:prstGeom>
          <a:solidFill>
            <a:srgbClr val="7F7F7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ctangle 128"/>
          <p:cNvSpPr/>
          <p:nvPr/>
        </p:nvSpPr>
        <p:spPr>
          <a:xfrm>
            <a:off x="3552838" y="5396211"/>
            <a:ext cx="247384" cy="211050"/>
          </a:xfrm>
          <a:prstGeom prst="rect">
            <a:avLst/>
          </a:prstGeom>
          <a:solidFill>
            <a:srgbClr val="7F7F7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ctangle 129"/>
          <p:cNvSpPr/>
          <p:nvPr/>
        </p:nvSpPr>
        <p:spPr>
          <a:xfrm>
            <a:off x="3800222" y="5396211"/>
            <a:ext cx="247384" cy="211050"/>
          </a:xfrm>
          <a:prstGeom prst="rect">
            <a:avLst/>
          </a:prstGeom>
          <a:solidFill>
            <a:srgbClr val="0C0C0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ctangle 130"/>
          <p:cNvSpPr/>
          <p:nvPr/>
        </p:nvSpPr>
        <p:spPr>
          <a:xfrm>
            <a:off x="4041663" y="5396211"/>
            <a:ext cx="247384" cy="211050"/>
          </a:xfrm>
          <a:prstGeom prst="rect">
            <a:avLst/>
          </a:prstGeom>
          <a:solidFill>
            <a:srgbClr val="BFBFB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Oval 124"/>
          <p:cNvSpPr/>
          <p:nvPr/>
        </p:nvSpPr>
        <p:spPr>
          <a:xfrm>
            <a:off x="3370501" y="4186210"/>
            <a:ext cx="1097225" cy="7722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3380991" y="5199953"/>
            <a:ext cx="1097225" cy="7722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5" name="Straight Arrow Connector 1024"/>
          <p:cNvCxnSpPr>
            <a:stCxn id="103" idx="2"/>
            <a:endCxn id="126" idx="0"/>
          </p:cNvCxnSpPr>
          <p:nvPr/>
        </p:nvCxnSpPr>
        <p:spPr>
          <a:xfrm>
            <a:off x="2621043" y="3651982"/>
            <a:ext cx="1047464" cy="732599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/>
          <p:cNvCxnSpPr>
            <a:stCxn id="140" idx="2"/>
            <a:endCxn id="127" idx="0"/>
          </p:cNvCxnSpPr>
          <p:nvPr/>
        </p:nvCxnSpPr>
        <p:spPr>
          <a:xfrm flipH="1">
            <a:off x="3915891" y="3651982"/>
            <a:ext cx="6596" cy="732599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/>
          <p:cNvCxnSpPr>
            <a:stCxn id="143" idx="2"/>
            <a:endCxn id="128" idx="0"/>
          </p:cNvCxnSpPr>
          <p:nvPr/>
        </p:nvCxnSpPr>
        <p:spPr>
          <a:xfrm flipH="1">
            <a:off x="4157332" y="3651982"/>
            <a:ext cx="1066599" cy="732599"/>
          </a:xfrm>
          <a:prstGeom prst="straightConnector1">
            <a:avLst/>
          </a:prstGeom>
          <a:ln>
            <a:solidFill>
              <a:schemeClr val="tx1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/>
          <p:cNvCxnSpPr>
            <a:stCxn id="125" idx="0"/>
            <a:endCxn id="8" idx="0"/>
          </p:cNvCxnSpPr>
          <p:nvPr/>
        </p:nvCxnSpPr>
        <p:spPr>
          <a:xfrm>
            <a:off x="3919114" y="4186210"/>
            <a:ext cx="2901482" cy="112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/>
          <p:cNvCxnSpPr>
            <a:stCxn id="125" idx="5"/>
            <a:endCxn id="8" idx="2"/>
          </p:cNvCxnSpPr>
          <p:nvPr/>
        </p:nvCxnSpPr>
        <p:spPr>
          <a:xfrm flipV="1">
            <a:off x="4307041" y="4353213"/>
            <a:ext cx="2513555" cy="492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/>
          <p:cNvCxnSpPr>
            <a:stCxn id="134" idx="0"/>
            <a:endCxn id="20" idx="1"/>
          </p:cNvCxnSpPr>
          <p:nvPr/>
        </p:nvCxnSpPr>
        <p:spPr>
          <a:xfrm flipV="1">
            <a:off x="3929604" y="5114577"/>
            <a:ext cx="3493859" cy="85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/>
          <p:cNvCxnSpPr>
            <a:stCxn id="134" idx="5"/>
            <a:endCxn id="20" idx="5"/>
          </p:cNvCxnSpPr>
          <p:nvPr/>
        </p:nvCxnSpPr>
        <p:spPr>
          <a:xfrm flipV="1">
            <a:off x="4317531" y="5158799"/>
            <a:ext cx="3146830" cy="700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ontent Placeholder 5"/>
          <p:cNvSpPr txBox="1">
            <a:spLocks/>
          </p:cNvSpPr>
          <p:nvPr/>
        </p:nvSpPr>
        <p:spPr>
          <a:xfrm>
            <a:off x="3340074" y="4549389"/>
            <a:ext cx="1186960" cy="23613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200" dirty="0" smtClean="0"/>
              <a:t>Feature Vector</a:t>
            </a:r>
            <a:endParaRPr lang="en-US" sz="1200" dirty="0"/>
          </a:p>
        </p:txBody>
      </p:sp>
      <p:sp>
        <p:nvSpPr>
          <p:cNvPr id="165" name="Content Placeholder 5"/>
          <p:cNvSpPr txBox="1">
            <a:spLocks/>
          </p:cNvSpPr>
          <p:nvPr/>
        </p:nvSpPr>
        <p:spPr>
          <a:xfrm>
            <a:off x="3345351" y="5549679"/>
            <a:ext cx="1186960" cy="236130"/>
          </a:xfrm>
          <a:prstGeom prst="rect">
            <a:avLst/>
          </a:prstGeom>
          <a:noFill/>
          <a:ln>
            <a:noFill/>
          </a:ln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200" dirty="0" smtClean="0"/>
              <a:t>Feature Vector</a:t>
            </a:r>
            <a:endParaRPr lang="en-US" sz="1200" dirty="0"/>
          </a:p>
        </p:txBody>
      </p:sp>
      <p:cxnSp>
        <p:nvCxnSpPr>
          <p:cNvPr id="166" name="Straight Connector 165"/>
          <p:cNvCxnSpPr/>
          <p:nvPr/>
        </p:nvCxnSpPr>
        <p:spPr>
          <a:xfrm flipV="1">
            <a:off x="7731558" y="3465694"/>
            <a:ext cx="4878" cy="120164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3794111" y="2412246"/>
            <a:ext cx="256751" cy="12397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3" name="Rectangle 142"/>
          <p:cNvSpPr/>
          <p:nvPr/>
        </p:nvSpPr>
        <p:spPr>
          <a:xfrm>
            <a:off x="5095555" y="2412246"/>
            <a:ext cx="256751" cy="12397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3" name="Straight Arrow Connector 72"/>
          <p:cNvCxnSpPr>
            <a:stCxn id="103" idx="3"/>
            <a:endCxn id="140" idx="1"/>
          </p:cNvCxnSpPr>
          <p:nvPr/>
        </p:nvCxnSpPr>
        <p:spPr>
          <a:xfrm>
            <a:off x="2749418" y="3032114"/>
            <a:ext cx="1044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40" idx="3"/>
            <a:endCxn id="143" idx="1"/>
          </p:cNvCxnSpPr>
          <p:nvPr/>
        </p:nvCxnSpPr>
        <p:spPr>
          <a:xfrm>
            <a:off x="4050862" y="3032114"/>
            <a:ext cx="10446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ontent Placeholder 5"/>
          <p:cNvSpPr txBox="1">
            <a:spLocks/>
          </p:cNvSpPr>
          <p:nvPr/>
        </p:nvSpPr>
        <p:spPr>
          <a:xfrm rot="16200000">
            <a:off x="4629146" y="2869601"/>
            <a:ext cx="1148697" cy="27857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Conv</a:t>
            </a:r>
            <a:r>
              <a:rPr lang="pt-BR" dirty="0" smtClean="0">
                <a:solidFill>
                  <a:schemeClr val="bg1"/>
                </a:solidFill>
              </a:rPr>
              <a:t>. </a:t>
            </a:r>
            <a:r>
              <a:rPr lang="pt-BR" dirty="0" err="1" smtClean="0">
                <a:solidFill>
                  <a:schemeClr val="bg1"/>
                </a:solidFill>
              </a:rPr>
              <a:t>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Content Placeholder 5"/>
          <p:cNvSpPr txBox="1">
            <a:spLocks/>
          </p:cNvSpPr>
          <p:nvPr/>
        </p:nvSpPr>
        <p:spPr>
          <a:xfrm rot="16200000">
            <a:off x="3324061" y="2869601"/>
            <a:ext cx="1148697" cy="27857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Conv</a:t>
            </a:r>
            <a:r>
              <a:rPr lang="pt-BR" dirty="0" smtClean="0">
                <a:solidFill>
                  <a:schemeClr val="bg1"/>
                </a:solidFill>
              </a:rPr>
              <a:t>. </a:t>
            </a:r>
            <a:r>
              <a:rPr lang="pt-BR" dirty="0" err="1" smtClean="0">
                <a:solidFill>
                  <a:schemeClr val="bg1"/>
                </a:solidFill>
              </a:rPr>
              <a:t>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7" name="Content Placeholder 5"/>
          <p:cNvSpPr txBox="1">
            <a:spLocks/>
          </p:cNvSpPr>
          <p:nvPr/>
        </p:nvSpPr>
        <p:spPr>
          <a:xfrm rot="16200000">
            <a:off x="2023739" y="2869601"/>
            <a:ext cx="1148697" cy="27857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dirty="0" err="1" smtClean="0">
                <a:solidFill>
                  <a:schemeClr val="bg1"/>
                </a:solidFill>
              </a:rPr>
              <a:t>Conv</a:t>
            </a:r>
            <a:r>
              <a:rPr lang="pt-BR" dirty="0" smtClean="0">
                <a:solidFill>
                  <a:schemeClr val="bg1"/>
                </a:solidFill>
              </a:rPr>
              <a:t>. </a:t>
            </a:r>
            <a:r>
              <a:rPr lang="pt-BR" dirty="0" err="1" smtClean="0">
                <a:solidFill>
                  <a:schemeClr val="bg1"/>
                </a:solidFill>
              </a:rPr>
              <a:t>Layer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1" y="2346674"/>
            <a:ext cx="1376051" cy="1372992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1" y="4177786"/>
            <a:ext cx="1376051" cy="1372992"/>
          </a:xfrm>
          <a:prstGeom prst="rect">
            <a:avLst/>
          </a:prstGeom>
        </p:spPr>
      </p:pic>
      <p:cxnSp>
        <p:nvCxnSpPr>
          <p:cNvPr id="1028" name="Straight Arrow Connector 1027"/>
          <p:cNvCxnSpPr>
            <a:stCxn id="111" idx="3"/>
          </p:cNvCxnSpPr>
          <p:nvPr/>
        </p:nvCxnSpPr>
        <p:spPr>
          <a:xfrm flipV="1">
            <a:off x="1585942" y="3032114"/>
            <a:ext cx="598593" cy="10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Group 1028"/>
          <p:cNvGrpSpPr/>
          <p:nvPr/>
        </p:nvGrpSpPr>
        <p:grpSpPr>
          <a:xfrm>
            <a:off x="879856" y="3815850"/>
            <a:ext cx="30175" cy="211838"/>
            <a:chOff x="885177" y="4206293"/>
            <a:chExt cx="27432" cy="192580"/>
          </a:xfrm>
        </p:grpSpPr>
        <p:sp>
          <p:nvSpPr>
            <p:cNvPr id="139" name="Oval 138"/>
            <p:cNvSpPr/>
            <p:nvPr/>
          </p:nvSpPr>
          <p:spPr>
            <a:xfrm>
              <a:off x="885177" y="437144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885177" y="4288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885177" y="4206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3929603" y="4979435"/>
            <a:ext cx="27432" cy="192580"/>
            <a:chOff x="885177" y="4206293"/>
            <a:chExt cx="27432" cy="192580"/>
          </a:xfrm>
        </p:grpSpPr>
        <p:sp>
          <p:nvSpPr>
            <p:cNvPr id="179" name="Oval 178"/>
            <p:cNvSpPr/>
            <p:nvPr/>
          </p:nvSpPr>
          <p:spPr>
            <a:xfrm>
              <a:off x="885177" y="4371441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5177" y="4288867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885177" y="4206293"/>
              <a:ext cx="27432" cy="27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7414993" y="5105419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/>
          <p:cNvSpPr/>
          <p:nvPr/>
        </p:nvSpPr>
        <p:spPr>
          <a:xfrm>
            <a:off x="7685090" y="5176342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/>
          <p:cNvSpPr/>
          <p:nvPr/>
        </p:nvSpPr>
        <p:spPr>
          <a:xfrm>
            <a:off x="7957538" y="5245793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/>
          <p:cNvSpPr/>
          <p:nvPr/>
        </p:nvSpPr>
        <p:spPr>
          <a:xfrm>
            <a:off x="7903752" y="5122190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/>
          <p:cNvSpPr/>
          <p:nvPr/>
        </p:nvSpPr>
        <p:spPr>
          <a:xfrm>
            <a:off x="8169005" y="5078519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/>
          <p:cNvSpPr/>
          <p:nvPr/>
        </p:nvSpPr>
        <p:spPr>
          <a:xfrm>
            <a:off x="8115220" y="4956773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/>
          <p:cNvSpPr/>
          <p:nvPr/>
        </p:nvSpPr>
        <p:spPr>
          <a:xfrm>
            <a:off x="7940778" y="4925719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/>
          <p:cNvSpPr/>
          <p:nvPr/>
        </p:nvSpPr>
        <p:spPr>
          <a:xfrm>
            <a:off x="7992887" y="5001881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/>
          <p:cNvSpPr/>
          <p:nvPr/>
        </p:nvSpPr>
        <p:spPr>
          <a:xfrm>
            <a:off x="7859129" y="4917713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Oval 28"/>
          <p:cNvSpPr/>
          <p:nvPr/>
        </p:nvSpPr>
        <p:spPr>
          <a:xfrm>
            <a:off x="7842772" y="4993801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Oval 29"/>
          <p:cNvSpPr/>
          <p:nvPr/>
        </p:nvSpPr>
        <p:spPr>
          <a:xfrm>
            <a:off x="7761744" y="5024015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Oval 30"/>
          <p:cNvSpPr/>
          <p:nvPr/>
        </p:nvSpPr>
        <p:spPr>
          <a:xfrm>
            <a:off x="7829813" y="5073626"/>
            <a:ext cx="57838" cy="62538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6796277" y="4298709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6786144" y="4528700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/>
        </p:nvSpPr>
        <p:spPr>
          <a:xfrm>
            <a:off x="6867765" y="4579195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6918578" y="4471497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7207055" y="4369592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/>
        </p:nvSpPr>
        <p:spPr>
          <a:xfrm>
            <a:off x="7477153" y="3916580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7467020" y="4005443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/>
        </p:nvSpPr>
        <p:spPr>
          <a:xfrm>
            <a:off x="6762058" y="4727246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/>
        </p:nvSpPr>
        <p:spPr>
          <a:xfrm>
            <a:off x="6616447" y="4777557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6482691" y="4999765"/>
            <a:ext cx="48638" cy="54504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Overview</a:t>
            </a:r>
            <a:endParaRPr lang="en-US" b="1" dirty="0">
              <a:effectLst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2623" y="2669050"/>
            <a:ext cx="8998754" cy="1534650"/>
            <a:chOff x="72623" y="2669050"/>
            <a:chExt cx="8998754" cy="1534650"/>
          </a:xfrm>
        </p:grpSpPr>
        <p:sp>
          <p:nvSpPr>
            <p:cNvPr id="8" name="Rectangle 7"/>
            <p:cNvSpPr/>
            <p:nvPr/>
          </p:nvSpPr>
          <p:spPr>
            <a:xfrm>
              <a:off x="72623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Filter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Representation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26372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Dimensionality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Reduction</a:t>
              </a:r>
              <a:r>
                <a:rPr lang="pt-BR" sz="1600" dirty="0" smtClean="0">
                  <a:solidFill>
                    <a:schemeClr val="tx1"/>
                  </a:solidFill>
                </a:rPr>
                <a:t> (PLS)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0121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Filter Importance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(VIP)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57079" y="3192248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Prune and 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Fine-Tune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Elbow Connector 13"/>
            <p:cNvCxnSpPr>
              <a:stCxn id="13" idx="0"/>
              <a:endCxn id="8" idx="0"/>
            </p:cNvCxnSpPr>
            <p:nvPr/>
          </p:nvCxnSpPr>
          <p:spPr>
            <a:xfrm rot="16200000" flipV="1">
              <a:off x="4570298" y="-351682"/>
              <a:ext cx="3405" cy="7084456"/>
            </a:xfrm>
            <a:prstGeom prst="bentConnector3">
              <a:avLst>
                <a:gd name="adj1" fmla="val 6813656"/>
              </a:avLst>
            </a:prstGeom>
            <a:ln w="2222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lide Number Placeholder 4"/>
            <p:cNvSpPr txBox="1">
              <a:spLocks/>
            </p:cNvSpPr>
            <p:nvPr/>
          </p:nvSpPr>
          <p:spPr>
            <a:xfrm>
              <a:off x="3509581" y="2669050"/>
              <a:ext cx="20453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Repeat # Iterations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8" idx="3"/>
              <a:endCxn id="11" idx="1"/>
            </p:cNvCxnSpPr>
            <p:nvPr/>
          </p:nvCxnSpPr>
          <p:spPr>
            <a:xfrm>
              <a:off x="1986921" y="3694569"/>
              <a:ext cx="4394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>
            <a:xfrm>
              <a:off x="4340670" y="3694569"/>
              <a:ext cx="4394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6694419" y="3694569"/>
              <a:ext cx="462660" cy="3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Filters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73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Experiments</a:t>
            </a:r>
            <a:br>
              <a:rPr lang="en-US" sz="6000" dirty="0" smtClean="0"/>
            </a:br>
            <a:r>
              <a:rPr lang="en-US" sz="6000" dirty="0" smtClean="0"/>
              <a:t>Pruning Filters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4650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Applications and Datasets</a:t>
            </a:r>
            <a:endParaRPr lang="en-US" b="1" dirty="0">
              <a:effectLst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4512055" cy="5295895"/>
          </a:xfrm>
        </p:spPr>
        <p:txBody>
          <a:bodyPr>
            <a:normAutofit/>
          </a:bodyPr>
          <a:lstStyle/>
          <a:p>
            <a:r>
              <a:rPr lang="en-US" dirty="0" smtClean="0"/>
              <a:t>Activity Recognition </a:t>
            </a:r>
          </a:p>
          <a:p>
            <a:pPr lvl="1"/>
            <a:r>
              <a:rPr lang="en-US" dirty="0" smtClean="0"/>
              <a:t>5 - 21 classes</a:t>
            </a:r>
          </a:p>
          <a:p>
            <a:pPr lvl="1"/>
            <a:r>
              <a:rPr lang="en-US" dirty="0" smtClean="0"/>
              <a:t>Cross-validation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Face Verification</a:t>
            </a:r>
          </a:p>
          <a:p>
            <a:pPr lvl="1"/>
            <a:r>
              <a:rPr lang="en-US" dirty="0" smtClean="0"/>
              <a:t>Two classes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ross-validation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 smtClean="0"/>
              <a:t>Image Classification</a:t>
            </a:r>
          </a:p>
          <a:p>
            <a:pPr lvl="1"/>
            <a:r>
              <a:rPr lang="en-US" dirty="0" smtClean="0"/>
              <a:t>10 - 1,000 classes</a:t>
            </a:r>
          </a:p>
          <a:p>
            <a:pPr lvl="1"/>
            <a:r>
              <a:rPr lang="pt-BR" dirty="0" err="1" smtClean="0"/>
              <a:t>Hold</a:t>
            </a:r>
            <a:r>
              <a:rPr lang="pt-BR" dirty="0" smtClean="0"/>
              <a:t>-out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072901" y="1241423"/>
            <a:ext cx="3302542" cy="2472911"/>
            <a:chOff x="5072901" y="1445487"/>
            <a:chExt cx="3302542" cy="24729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2901" y="1445487"/>
              <a:ext cx="3302542" cy="2201628"/>
            </a:xfrm>
            <a:prstGeom prst="rect">
              <a:avLst/>
            </a:prstGeom>
          </p:spPr>
        </p:pic>
        <p:sp>
          <p:nvSpPr>
            <p:cNvPr id="11" name="Slide Number Placeholder 4"/>
            <p:cNvSpPr txBox="1">
              <a:spLocks/>
            </p:cNvSpPr>
            <p:nvPr/>
          </p:nvSpPr>
          <p:spPr>
            <a:xfrm>
              <a:off x="5101929" y="3585980"/>
              <a:ext cx="3207968" cy="332418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Labeled Faces in the Wild (LFW)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01929" y="3984399"/>
            <a:ext cx="3282024" cy="2437197"/>
            <a:chOff x="5093419" y="4066815"/>
            <a:chExt cx="3282024" cy="24371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3419" y="4066815"/>
              <a:ext cx="3282024" cy="2181871"/>
            </a:xfrm>
            <a:prstGeom prst="rect">
              <a:avLst/>
            </a:prstGeom>
          </p:spPr>
        </p:pic>
        <p:sp>
          <p:nvSpPr>
            <p:cNvPr id="12" name="Slide Number Placeholder 4"/>
            <p:cNvSpPr txBox="1">
              <a:spLocks/>
            </p:cNvSpPr>
            <p:nvPr/>
          </p:nvSpPr>
          <p:spPr>
            <a:xfrm>
              <a:off x="5936032" y="6200768"/>
              <a:ext cx="1596797" cy="30324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err="1" smtClean="0">
                  <a:solidFill>
                    <a:schemeClr val="tx1"/>
                  </a:solidFill>
                </a:rPr>
                <a:t>ImageNet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Experimental Setup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08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Experimental Setup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/>
              <a:t>Parameter Assessment</a:t>
            </a:r>
          </a:p>
          <a:p>
            <a:pPr lvl="1"/>
            <a:r>
              <a:rPr lang="en-US" dirty="0" smtClean="0"/>
              <a:t>Validation set</a:t>
            </a:r>
          </a:p>
          <a:p>
            <a:endParaRPr lang="pt-BR" dirty="0" smtClean="0"/>
          </a:p>
          <a:p>
            <a:endParaRPr lang="en-US" dirty="0" smtClean="0"/>
          </a:p>
          <a:p>
            <a:r>
              <a:rPr lang="en-US" dirty="0" smtClean="0"/>
              <a:t>Convolutional Networks</a:t>
            </a:r>
          </a:p>
          <a:p>
            <a:pPr lvl="1"/>
            <a:r>
              <a:rPr lang="pt-BR" dirty="0" smtClean="0"/>
              <a:t>VGG16</a:t>
            </a:r>
          </a:p>
          <a:p>
            <a:pPr lvl="1"/>
            <a:r>
              <a:rPr lang="pt-BR" dirty="0" err="1" smtClean="0"/>
              <a:t>ResNets</a:t>
            </a:r>
            <a:endParaRPr lang="pt-BR" dirty="0" smtClean="0"/>
          </a:p>
          <a:p>
            <a:endParaRPr lang="pt-BR" dirty="0" smtClean="0"/>
          </a:p>
          <a:p>
            <a:endParaRPr lang="en-US" dirty="0" smtClean="0"/>
          </a:p>
          <a:p>
            <a:r>
              <a:rPr lang="en-US" dirty="0" smtClean="0"/>
              <a:t>Computational Cost</a:t>
            </a:r>
          </a:p>
          <a:p>
            <a:pPr lvl="1"/>
            <a:r>
              <a:rPr lang="en-US" dirty="0" smtClean="0"/>
              <a:t>Number of Floating Point Operations (FLOPs)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Statistical Test</a:t>
            </a:r>
          </a:p>
          <a:p>
            <a:pPr lvl="1"/>
            <a:r>
              <a:rPr lang="en-US" dirty="0" smtClean="0"/>
              <a:t>Paired t-test using 95% confidence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Experimental Setup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15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Criteria</a:t>
            </a:r>
            <a:endParaRPr lang="en-US" b="1" dirty="0">
              <a:effectLst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Filters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308105"/>
                <a:ext cx="5223939" cy="399555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Pruning criteria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-Norm</a:t>
                </a:r>
              </a:p>
              <a:p>
                <a:pPr lvl="1"/>
                <a:r>
                  <a:rPr lang="en-US" dirty="0" smtClean="0"/>
                  <a:t>KL [</a:t>
                </a:r>
                <a:r>
                  <a:rPr lang="en-US" dirty="0" err="1" smtClean="0"/>
                  <a:t>Luo</a:t>
                </a:r>
                <a:r>
                  <a:rPr lang="en-US" dirty="0" smtClean="0"/>
                  <a:t> and Wu 2020]</a:t>
                </a:r>
              </a:p>
              <a:p>
                <a:pPr lvl="1"/>
                <a:r>
                  <a:rPr lang="pt-BR" dirty="0" smtClean="0"/>
                  <a:t>HRANK [Lin et al. 2020]</a:t>
                </a:r>
              </a:p>
              <a:p>
                <a:pPr lvl="1"/>
                <a:r>
                  <a:rPr lang="pt-BR" dirty="0" smtClean="0"/>
                  <a:t>ABS [Tan and Montani 2020]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 err="1" smtClean="0"/>
                  <a:t>Feature</a:t>
                </a:r>
                <a:r>
                  <a:rPr lang="pt-BR" dirty="0" smtClean="0"/>
                  <a:t> </a:t>
                </a:r>
                <a:r>
                  <a:rPr lang="pt-BR" dirty="0" err="1" smtClean="0"/>
                  <a:t>selection</a:t>
                </a:r>
                <a:r>
                  <a:rPr lang="pt-BR" dirty="0" smtClean="0"/>
                  <a:t> </a:t>
                </a:r>
                <a:r>
                  <a:rPr lang="pt-BR" dirty="0" err="1" smtClean="0"/>
                  <a:t>techniques</a:t>
                </a:r>
                <a:endParaRPr lang="pt-BR" dirty="0" smtClean="0"/>
              </a:p>
              <a:p>
                <a:pPr lvl="1"/>
                <a:r>
                  <a:rPr lang="en-US" dirty="0" err="1"/>
                  <a:t>infFS</a:t>
                </a:r>
                <a:r>
                  <a:rPr lang="en-US" dirty="0"/>
                  <a:t> [</a:t>
                </a:r>
                <a:r>
                  <a:rPr lang="en-US" dirty="0" err="1"/>
                  <a:t>Roffo</a:t>
                </a:r>
                <a:r>
                  <a:rPr lang="en-US" dirty="0"/>
                  <a:t> et al. 2015]</a:t>
                </a:r>
              </a:p>
              <a:p>
                <a:pPr lvl="1"/>
                <a:r>
                  <a:rPr lang="en-US" dirty="0" err="1"/>
                  <a:t>ilFS</a:t>
                </a:r>
                <a:r>
                  <a:rPr lang="en-US" dirty="0"/>
                  <a:t> [</a:t>
                </a:r>
                <a:r>
                  <a:rPr lang="en-US" dirty="0" err="1"/>
                  <a:t>Roffo</a:t>
                </a:r>
                <a:r>
                  <a:rPr lang="en-US" dirty="0"/>
                  <a:t> et al. 2017]</a:t>
                </a:r>
              </a:p>
              <a:p>
                <a:pPr lvl="1"/>
                <a:r>
                  <a:rPr lang="en-US" dirty="0" err="1"/>
                  <a:t>infFSU</a:t>
                </a:r>
                <a:r>
                  <a:rPr lang="en-US" dirty="0"/>
                  <a:t> [</a:t>
                </a:r>
                <a:r>
                  <a:rPr lang="en-US" dirty="0" err="1"/>
                  <a:t>Roffo</a:t>
                </a:r>
                <a:r>
                  <a:rPr lang="en-US" dirty="0"/>
                  <a:t> et al. 2020]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308105"/>
                <a:ext cx="5223939" cy="3995558"/>
              </a:xfrm>
              <a:blipFill rotWithShape="0">
                <a:blip r:embed="rId2"/>
                <a:stretch>
                  <a:fillRect l="-700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lide Number Placeholder 4"/>
          <p:cNvSpPr txBox="1">
            <a:spLocks/>
          </p:cNvSpPr>
          <p:nvPr/>
        </p:nvSpPr>
        <p:spPr>
          <a:xfrm>
            <a:off x="-9371" y="5411362"/>
            <a:ext cx="8400896" cy="1297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</a:t>
            </a:r>
            <a:r>
              <a:rPr lang="pt-BR" sz="1200" dirty="0">
                <a:solidFill>
                  <a:schemeClr val="tx1"/>
                </a:solidFill>
              </a:rPr>
              <a:t>et al. (2015</a:t>
            </a:r>
            <a:r>
              <a:rPr lang="pt-BR" sz="1200" dirty="0" smtClean="0">
                <a:solidFill>
                  <a:schemeClr val="tx1"/>
                </a:solidFill>
              </a:rPr>
              <a:t>). </a:t>
            </a:r>
            <a:r>
              <a:rPr lang="pt-BR" sz="1200" dirty="0">
                <a:solidFill>
                  <a:schemeClr val="tx1"/>
                </a:solidFill>
              </a:rPr>
              <a:t>Infinite feature selection. In </a:t>
            </a:r>
            <a:r>
              <a:rPr lang="pt-BR" sz="1200" dirty="0" smtClean="0">
                <a:solidFill>
                  <a:schemeClr val="tx1"/>
                </a:solidFill>
              </a:rPr>
              <a:t>ICCV.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(2017). </a:t>
            </a:r>
            <a:r>
              <a:rPr lang="en-US" sz="1200" dirty="0">
                <a:solidFill>
                  <a:schemeClr val="tx1"/>
                </a:solidFill>
              </a:rPr>
              <a:t>Infinite latent feature selection: A probabilistic latent graph-based ranking approach. In </a:t>
            </a:r>
            <a:r>
              <a:rPr lang="en-US" sz="1200" dirty="0" smtClean="0">
                <a:solidFill>
                  <a:schemeClr val="tx1"/>
                </a:solidFill>
              </a:rPr>
              <a:t>ICCV.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(2020). </a:t>
            </a:r>
            <a:r>
              <a:rPr lang="en-US" sz="1200" dirty="0">
                <a:solidFill>
                  <a:schemeClr val="tx1"/>
                </a:solidFill>
              </a:rPr>
              <a:t>Infinite feature selection: a graph-based feature filtering approach. In </a:t>
            </a:r>
            <a:r>
              <a:rPr lang="en-US" sz="1200" dirty="0" smtClean="0">
                <a:solidFill>
                  <a:schemeClr val="tx1"/>
                </a:solidFill>
              </a:rPr>
              <a:t>PAMI.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Luo and Wu (2020). </a:t>
            </a:r>
            <a:r>
              <a:rPr lang="en-US" sz="1200" i="1" dirty="0">
                <a:solidFill>
                  <a:schemeClr val="tx1"/>
                </a:solidFill>
              </a:rPr>
              <a:t>Neural network pruning with residual-connections and limited-data. </a:t>
            </a:r>
            <a:r>
              <a:rPr lang="en-US" sz="1200" dirty="0">
                <a:solidFill>
                  <a:schemeClr val="tx1"/>
                </a:solidFill>
              </a:rPr>
              <a:t>In CVPR</a:t>
            </a:r>
            <a:r>
              <a:rPr lang="en-US" sz="1200" i="1" dirty="0">
                <a:solidFill>
                  <a:schemeClr val="tx1"/>
                </a:solidFill>
              </a:rPr>
              <a:t>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Lin et al. (2020). </a:t>
            </a:r>
            <a:r>
              <a:rPr lang="en-US" sz="1200" i="1" dirty="0" err="1" smtClean="0">
                <a:solidFill>
                  <a:schemeClr val="tx1"/>
                </a:solidFill>
              </a:rPr>
              <a:t>Hrank</a:t>
            </a:r>
            <a:r>
              <a:rPr lang="en-US" sz="1200" i="1" dirty="0" smtClean="0">
                <a:solidFill>
                  <a:schemeClr val="tx1"/>
                </a:solidFill>
              </a:rPr>
              <a:t>: Filter pruning using high-rank feature map</a:t>
            </a:r>
            <a:r>
              <a:rPr lang="en-US" sz="1200" dirty="0" smtClean="0">
                <a:solidFill>
                  <a:schemeClr val="tx1"/>
                </a:solidFill>
              </a:rPr>
              <a:t>. In CVPR.</a:t>
            </a: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Tan and </a:t>
            </a:r>
            <a:r>
              <a:rPr lang="en-US" sz="1200" dirty="0" err="1" smtClean="0">
                <a:solidFill>
                  <a:schemeClr val="tx1"/>
                </a:solidFill>
              </a:rPr>
              <a:t>Montani</a:t>
            </a:r>
            <a:r>
              <a:rPr lang="en-US" sz="1200" dirty="0">
                <a:solidFill>
                  <a:schemeClr val="tx1"/>
                </a:solidFill>
              </a:rPr>
              <a:t> (2020). </a:t>
            </a:r>
            <a:r>
              <a:rPr lang="en-US" sz="1200" i="1" dirty="0" err="1">
                <a:solidFill>
                  <a:schemeClr val="tx1"/>
                </a:solidFill>
              </a:rPr>
              <a:t>Dropnet</a:t>
            </a:r>
            <a:r>
              <a:rPr lang="en-US" sz="1200" i="1" dirty="0">
                <a:solidFill>
                  <a:schemeClr val="tx1"/>
                </a:solidFill>
              </a:rPr>
              <a:t>: Reducing neural network complexity via iterative pruning</a:t>
            </a:r>
            <a:r>
              <a:rPr lang="en-US" sz="1200" dirty="0">
                <a:solidFill>
                  <a:schemeClr val="tx1"/>
                </a:solidFill>
              </a:rPr>
              <a:t>. In ICML.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642874" y="1439245"/>
            <a:ext cx="1944304" cy="3681104"/>
            <a:chOff x="5793460" y="1410942"/>
            <a:chExt cx="1944304" cy="3681104"/>
          </a:xfrm>
        </p:grpSpPr>
        <p:sp>
          <p:nvSpPr>
            <p:cNvPr id="13" name="Rectangle 12"/>
            <p:cNvSpPr/>
            <p:nvPr/>
          </p:nvSpPr>
          <p:spPr>
            <a:xfrm>
              <a:off x="5793460" y="1410942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Pre-trained</a:t>
              </a:r>
              <a:endParaRPr lang="pt-B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Architecture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93460" y="2808394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 err="1" smtClean="0">
                  <a:solidFill>
                    <a:schemeClr val="tx1"/>
                  </a:solidFill>
                </a:rPr>
                <a:t>Pruning</a:t>
              </a:r>
              <a:endParaRPr lang="pt-B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b="1" dirty="0" err="1" smtClean="0">
                  <a:solidFill>
                    <a:schemeClr val="tx1"/>
                  </a:solidFill>
                </a:rPr>
                <a:t>Criteria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93460" y="4205847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Prune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and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Fine-Tune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>
              <a:off x="6765612" y="2297141"/>
              <a:ext cx="0" cy="511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4" idx="2"/>
              <a:endCxn id="15" idx="0"/>
            </p:cNvCxnSpPr>
            <p:nvPr/>
          </p:nvCxnSpPr>
          <p:spPr>
            <a:xfrm>
              <a:off x="6765612" y="3694593"/>
              <a:ext cx="0" cy="511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6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Criteria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303100"/>
                  </p:ext>
                </p:extLst>
              </p:nvPr>
            </p:nvGraphicFramePr>
            <p:xfrm>
              <a:off x="520700" y="2451100"/>
              <a:ext cx="8260679" cy="3601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60880"/>
                    <a:gridCol w="1922780"/>
                    <a:gridCol w="2047839"/>
                    <a:gridCol w="232918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Filter Importance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Criteria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CIFAR-10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 Drop</a:t>
                          </a:r>
                          <a:r>
                            <a:rPr lang="en-US" b="1" noProof="0" dirty="0" smtClean="0"/>
                            <a:t>↓</a:t>
                          </a:r>
                          <a:r>
                            <a:rPr lang="en-US" noProof="0" dirty="0" smtClean="0"/>
                            <a:t>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ImageNet</a:t>
                          </a:r>
                          <a:r>
                            <a:rPr lang="en-US" noProof="0" dirty="0" smtClean="0"/>
                            <a:t> (32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en-US" noProof="0" dirty="0" smtClean="0"/>
                            <a:t>32)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</a:t>
                          </a:r>
                          <a:r>
                            <a:rPr lang="en-US" baseline="0" noProof="0" dirty="0" smtClean="0"/>
                            <a:t> Drop</a:t>
                          </a:r>
                          <a:r>
                            <a:rPr lang="en-US" noProof="0" dirty="0" smtClean="0"/>
                            <a:t>↓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ImageNet</a:t>
                          </a:r>
                          <a:r>
                            <a:rPr lang="pt-BR" noProof="0" dirty="0" smtClean="0"/>
                            <a:t> (224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pt-BR" noProof="0" dirty="0" smtClean="0"/>
                            <a:t>224)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noProof="0" dirty="0" smtClean="0"/>
                            <a:t>Acc.</a:t>
                          </a:r>
                          <a:r>
                            <a:rPr lang="en-US" baseline="0" noProof="0" dirty="0" smtClean="0"/>
                            <a:t> Drop</a:t>
                          </a:r>
                          <a:r>
                            <a:rPr lang="en-US" noProof="0" dirty="0" smtClean="0"/>
                            <a:t>↓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pt-BR" dirty="0" smtClean="0"/>
                            <a:t>-Norm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-0.62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infFS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ilFS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infFSU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 0.48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KL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HRANK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ABS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6.58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PLS+VIP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-0.89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5.81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7303100"/>
                  </p:ext>
                </p:extLst>
              </p:nvPr>
            </p:nvGraphicFramePr>
            <p:xfrm>
              <a:off x="520700" y="2451100"/>
              <a:ext cx="8260679" cy="3601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60880"/>
                    <a:gridCol w="1922780"/>
                    <a:gridCol w="2047839"/>
                    <a:gridCol w="232918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Filter Importance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Criteria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CIFAR-10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 Drop</a:t>
                          </a:r>
                          <a:r>
                            <a:rPr lang="en-US" b="1" noProof="0" dirty="0" smtClean="0"/>
                            <a:t>↓</a:t>
                          </a:r>
                          <a:r>
                            <a:rPr lang="en-US" noProof="0" dirty="0" smtClean="0"/>
                            <a:t>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89881" t="-4762" r="-113988" b="-4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54974" t="-4762" r="-262" b="-47809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80328" r="-321429" b="-7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-0.62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infFS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ilFS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6.04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infFSU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 0.48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KL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-0.59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6.37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HRANK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-0.84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6.70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-0.47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ABS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6.58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PLS+VIP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-0.89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5.81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Filters</a:t>
            </a:r>
            <a:endParaRPr 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017125"/>
          </a:xfrm>
        </p:spPr>
        <p:txBody>
          <a:bodyPr>
            <a:normAutofit/>
          </a:bodyPr>
          <a:lstStyle/>
          <a:p>
            <a:r>
              <a:rPr lang="pt-BR" dirty="0" smtClean="0"/>
              <a:t>VGG16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9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Convolutional Networks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74050"/>
            <a:ext cx="8191500" cy="2158616"/>
          </a:xfrm>
        </p:spPr>
        <p:txBody>
          <a:bodyPr>
            <a:normAutofit/>
          </a:bodyPr>
          <a:lstStyle/>
          <a:p>
            <a:r>
              <a:rPr lang="en-US" dirty="0"/>
              <a:t>Visual pattern recognition models </a:t>
            </a:r>
            <a:endParaRPr lang="en-US" dirty="0" smtClean="0"/>
          </a:p>
          <a:p>
            <a:pPr lvl="1"/>
            <a:r>
              <a:rPr lang="en-US" dirty="0" smtClean="0"/>
              <a:t>Convolutional networks</a:t>
            </a:r>
          </a:p>
          <a:p>
            <a:pPr lvl="1"/>
            <a:r>
              <a:rPr lang="en-US" dirty="0"/>
              <a:t>Large architectures (large circles) </a:t>
            </a:r>
            <a:r>
              <a:rPr lang="en-US" dirty="0" smtClean="0"/>
              <a:t>lead </a:t>
            </a:r>
            <a:r>
              <a:rPr lang="en-US" dirty="0"/>
              <a:t>to better </a:t>
            </a:r>
            <a:r>
              <a:rPr lang="en-US" dirty="0" smtClean="0"/>
              <a:t>results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83688" y="2750669"/>
            <a:ext cx="7825722" cy="3677579"/>
            <a:chOff x="683688" y="2750669"/>
            <a:chExt cx="7825722" cy="3677579"/>
          </a:xfrm>
        </p:grpSpPr>
        <p:sp>
          <p:nvSpPr>
            <p:cNvPr id="11" name="Content Placeholder 8"/>
            <p:cNvSpPr txBox="1">
              <a:spLocks/>
            </p:cNvSpPr>
            <p:nvPr/>
          </p:nvSpPr>
          <p:spPr>
            <a:xfrm>
              <a:off x="887552" y="2750669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0.92</a:t>
              </a:r>
            </a:p>
          </p:txBody>
        </p:sp>
        <p:sp>
          <p:nvSpPr>
            <p:cNvPr id="12" name="Content Placeholder 8"/>
            <p:cNvSpPr txBox="1">
              <a:spLocks/>
            </p:cNvSpPr>
            <p:nvPr/>
          </p:nvSpPr>
          <p:spPr>
            <a:xfrm>
              <a:off x="887552" y="3328437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0.91</a:t>
              </a:r>
            </a:p>
          </p:txBody>
        </p:sp>
        <p:sp>
          <p:nvSpPr>
            <p:cNvPr id="13" name="Content Placeholder 8"/>
            <p:cNvSpPr txBox="1">
              <a:spLocks/>
            </p:cNvSpPr>
            <p:nvPr/>
          </p:nvSpPr>
          <p:spPr>
            <a:xfrm>
              <a:off x="887552" y="3906205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0.90</a:t>
              </a:r>
            </a:p>
          </p:txBody>
        </p:sp>
        <p:sp>
          <p:nvSpPr>
            <p:cNvPr id="14" name="Content Placeholder 8"/>
            <p:cNvSpPr txBox="1">
              <a:spLocks/>
            </p:cNvSpPr>
            <p:nvPr/>
          </p:nvSpPr>
          <p:spPr>
            <a:xfrm>
              <a:off x="887552" y="4483973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0.89</a:t>
              </a:r>
            </a:p>
          </p:txBody>
        </p:sp>
        <p:sp>
          <p:nvSpPr>
            <p:cNvPr id="15" name="Content Placeholder 8"/>
            <p:cNvSpPr txBox="1">
              <a:spLocks/>
            </p:cNvSpPr>
            <p:nvPr/>
          </p:nvSpPr>
          <p:spPr>
            <a:xfrm>
              <a:off x="887552" y="5061741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0.88</a:t>
              </a:r>
            </a:p>
          </p:txBody>
        </p:sp>
        <p:sp>
          <p:nvSpPr>
            <p:cNvPr id="16" name="Content Placeholder 8"/>
            <p:cNvSpPr txBox="1">
              <a:spLocks/>
            </p:cNvSpPr>
            <p:nvPr/>
          </p:nvSpPr>
          <p:spPr>
            <a:xfrm>
              <a:off x="887552" y="5639511"/>
              <a:ext cx="579120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0.87</a:t>
              </a:r>
            </a:p>
          </p:txBody>
        </p:sp>
        <p:sp>
          <p:nvSpPr>
            <p:cNvPr id="39" name="Content Placeholder 8"/>
            <p:cNvSpPr txBox="1">
              <a:spLocks/>
            </p:cNvSpPr>
            <p:nvPr/>
          </p:nvSpPr>
          <p:spPr>
            <a:xfrm>
              <a:off x="2673043" y="6102464"/>
              <a:ext cx="4376273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Computational Cost (Floating Point Operations)</a:t>
              </a:r>
            </a:p>
          </p:txBody>
        </p:sp>
        <p:sp>
          <p:nvSpPr>
            <p:cNvPr id="8" name="Content Placeholder 8"/>
            <p:cNvSpPr txBox="1">
              <a:spLocks/>
            </p:cNvSpPr>
            <p:nvPr/>
          </p:nvSpPr>
          <p:spPr>
            <a:xfrm rot="16200000">
              <a:off x="-466041" y="4188082"/>
              <a:ext cx="2625242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Predictive Ability (Accuracy)</a:t>
              </a:r>
            </a:p>
          </p:txBody>
        </p:sp>
        <p:sp>
          <p:nvSpPr>
            <p:cNvPr id="17" name="Content Placeholder 8"/>
            <p:cNvSpPr txBox="1">
              <a:spLocks/>
            </p:cNvSpPr>
            <p:nvPr/>
          </p:nvSpPr>
          <p:spPr>
            <a:xfrm>
              <a:off x="1410228" y="3970764"/>
              <a:ext cx="121105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MobileNetV2</a:t>
              </a:r>
            </a:p>
          </p:txBody>
        </p:sp>
        <p:sp>
          <p:nvSpPr>
            <p:cNvPr id="19" name="Content Placeholder 8"/>
            <p:cNvSpPr txBox="1">
              <a:spLocks/>
            </p:cNvSpPr>
            <p:nvPr/>
          </p:nvSpPr>
          <p:spPr>
            <a:xfrm>
              <a:off x="1764612" y="4600604"/>
              <a:ext cx="121105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MobileNetV</a:t>
              </a:r>
              <a:r>
                <a:rPr lang="en-US" sz="1400" dirty="0">
                  <a:solidFill>
                    <a:schemeClr val="tx1"/>
                  </a:solidFill>
                </a:rPr>
                <a:t>1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Content Placeholder 8"/>
            <p:cNvSpPr txBox="1">
              <a:spLocks/>
            </p:cNvSpPr>
            <p:nvPr/>
          </p:nvSpPr>
          <p:spPr>
            <a:xfrm>
              <a:off x="4416372" y="4133656"/>
              <a:ext cx="121105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ResNet50</a:t>
              </a:r>
            </a:p>
          </p:txBody>
        </p:sp>
        <p:sp>
          <p:nvSpPr>
            <p:cNvPr id="21" name="Content Placeholder 8"/>
            <p:cNvSpPr txBox="1">
              <a:spLocks/>
            </p:cNvSpPr>
            <p:nvPr/>
          </p:nvSpPr>
          <p:spPr>
            <a:xfrm>
              <a:off x="4690163" y="2784488"/>
              <a:ext cx="121105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err="1" smtClean="0">
                  <a:solidFill>
                    <a:schemeClr val="tx1"/>
                  </a:solidFill>
                </a:rPr>
                <a:t>NASNet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Content Placeholder 8"/>
            <p:cNvSpPr txBox="1">
              <a:spLocks/>
            </p:cNvSpPr>
            <p:nvPr/>
          </p:nvSpPr>
          <p:spPr>
            <a:xfrm>
              <a:off x="6885252" y="3409868"/>
              <a:ext cx="121105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ResNet152</a:t>
              </a:r>
            </a:p>
          </p:txBody>
        </p:sp>
        <p:sp>
          <p:nvSpPr>
            <p:cNvPr id="2" name="Oval 1"/>
            <p:cNvSpPr/>
            <p:nvPr/>
          </p:nvSpPr>
          <p:spPr>
            <a:xfrm>
              <a:off x="4888634" y="3889284"/>
              <a:ext cx="264848" cy="259395"/>
            </a:xfrm>
            <a:prstGeom prst="ellipse">
              <a:avLst/>
            </a:prstGeom>
            <a:solidFill>
              <a:srgbClr val="40A4FF"/>
            </a:solidFill>
            <a:ln>
              <a:solidFill>
                <a:srgbClr val="40A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089648" y="3044304"/>
              <a:ext cx="423756" cy="415032"/>
            </a:xfrm>
            <a:prstGeom prst="ellipse">
              <a:avLst/>
            </a:prstGeom>
            <a:solidFill>
              <a:srgbClr val="405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7271211" y="2965728"/>
              <a:ext cx="508507" cy="498038"/>
            </a:xfrm>
            <a:prstGeom prst="ellipse">
              <a:avLst/>
            </a:prstGeom>
            <a:solidFill>
              <a:srgbClr val="FF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1880641" y="4452912"/>
              <a:ext cx="190687" cy="186764"/>
            </a:xfrm>
            <a:prstGeom prst="ellipse">
              <a:avLst/>
            </a:prstGeom>
            <a:solidFill>
              <a:srgbClr val="40F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1466672" y="4239710"/>
              <a:ext cx="247894" cy="242793"/>
            </a:xfrm>
            <a:prstGeom prst="ellipse">
              <a:avLst/>
            </a:prstGeom>
            <a:solidFill>
              <a:srgbClr val="10FF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56360" y="2816860"/>
              <a:ext cx="6994400" cy="30670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882257" y="4906463"/>
              <a:ext cx="1945519" cy="845913"/>
              <a:chOff x="3882257" y="4957263"/>
              <a:chExt cx="1945519" cy="845913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882257" y="4957263"/>
                <a:ext cx="1945519" cy="83456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/>
              <p:cNvSpPr>
                <a:spLocks noChangeAspect="1"/>
              </p:cNvSpPr>
              <p:nvPr/>
            </p:nvSpPr>
            <p:spPr>
              <a:xfrm>
                <a:off x="4568815" y="5151232"/>
                <a:ext cx="198636" cy="194546"/>
              </a:xfrm>
              <a:prstGeom prst="ellipse">
                <a:avLst/>
              </a:prstGeom>
              <a:solidFill>
                <a:srgbClr val="40A4FF"/>
              </a:solidFill>
              <a:ln>
                <a:solidFill>
                  <a:srgbClr val="40A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4908986" y="5092868"/>
                <a:ext cx="317817" cy="311274"/>
              </a:xfrm>
              <a:prstGeom prst="ellipse">
                <a:avLst/>
              </a:prstGeom>
              <a:solidFill>
                <a:srgbClr val="405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5368336" y="5061741"/>
                <a:ext cx="381380" cy="373529"/>
              </a:xfrm>
              <a:prstGeom prst="ellipse">
                <a:avLst/>
              </a:prstGeom>
              <a:solidFill>
                <a:srgbClr val="FF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3956809" y="5178469"/>
                <a:ext cx="143015" cy="140073"/>
              </a:xfrm>
              <a:prstGeom prst="ellipse">
                <a:avLst/>
              </a:prstGeom>
              <a:solidFill>
                <a:srgbClr val="40FF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4241359" y="5157458"/>
                <a:ext cx="185921" cy="182095"/>
              </a:xfrm>
              <a:prstGeom prst="ellipse">
                <a:avLst/>
              </a:prstGeom>
              <a:solidFill>
                <a:srgbClr val="10FF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Content Placeholder 8"/>
              <p:cNvSpPr txBox="1">
                <a:spLocks/>
              </p:cNvSpPr>
              <p:nvPr/>
            </p:nvSpPr>
            <p:spPr>
              <a:xfrm>
                <a:off x="4280746" y="5477392"/>
                <a:ext cx="1211052" cy="32578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Complexity</a:t>
                </a: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>
                <a:off x="3956809" y="5539747"/>
                <a:ext cx="179290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8"/>
            <p:cNvSpPr txBox="1">
              <a:spLocks/>
            </p:cNvSpPr>
            <p:nvPr/>
          </p:nvSpPr>
          <p:spPr>
            <a:xfrm>
              <a:off x="1212950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20.5</a:t>
              </a:r>
            </a:p>
          </p:txBody>
        </p:sp>
        <p:sp>
          <p:nvSpPr>
            <p:cNvPr id="36" name="Content Placeholder 8"/>
            <p:cNvSpPr txBox="1">
              <a:spLocks/>
            </p:cNvSpPr>
            <p:nvPr/>
          </p:nvSpPr>
          <p:spPr>
            <a:xfrm>
              <a:off x="2327655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7" name="Content Placeholder 8"/>
            <p:cNvSpPr txBox="1">
              <a:spLocks/>
            </p:cNvSpPr>
            <p:nvPr/>
          </p:nvSpPr>
          <p:spPr>
            <a:xfrm>
              <a:off x="3442360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21.5</a:t>
              </a:r>
            </a:p>
          </p:txBody>
        </p:sp>
        <p:sp>
          <p:nvSpPr>
            <p:cNvPr id="38" name="Content Placeholder 8"/>
            <p:cNvSpPr txBox="1">
              <a:spLocks/>
            </p:cNvSpPr>
            <p:nvPr/>
          </p:nvSpPr>
          <p:spPr>
            <a:xfrm>
              <a:off x="4557065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40" name="Content Placeholder 8"/>
            <p:cNvSpPr txBox="1">
              <a:spLocks/>
            </p:cNvSpPr>
            <p:nvPr/>
          </p:nvSpPr>
          <p:spPr>
            <a:xfrm>
              <a:off x="5671770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22.5</a:t>
              </a:r>
            </a:p>
          </p:txBody>
        </p:sp>
        <p:sp>
          <p:nvSpPr>
            <p:cNvPr id="41" name="Content Placeholder 8"/>
            <p:cNvSpPr txBox="1">
              <a:spLocks/>
            </p:cNvSpPr>
            <p:nvPr/>
          </p:nvSpPr>
          <p:spPr>
            <a:xfrm>
              <a:off x="6786475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42" name="Content Placeholder 8"/>
            <p:cNvSpPr txBox="1">
              <a:spLocks/>
            </p:cNvSpPr>
            <p:nvPr/>
          </p:nvSpPr>
          <p:spPr>
            <a:xfrm>
              <a:off x="7901180" y="5841823"/>
              <a:ext cx="608230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23.5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10800000">
              <a:off x="7176311" y="4774131"/>
              <a:ext cx="1085796" cy="1008231"/>
              <a:chOff x="2971854" y="2042832"/>
              <a:chExt cx="1085796" cy="1008231"/>
            </a:xfrm>
          </p:grpSpPr>
          <p:sp>
            <p:nvSpPr>
              <p:cNvPr id="44" name="Content Placeholder 8"/>
              <p:cNvSpPr txBox="1">
                <a:spLocks/>
              </p:cNvSpPr>
              <p:nvPr/>
            </p:nvSpPr>
            <p:spPr>
              <a:xfrm rot="10800000">
                <a:off x="2971854" y="2725279"/>
                <a:ext cx="1085796" cy="325784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Higher Better</a:t>
                </a:r>
              </a:p>
            </p:txBody>
          </p:sp>
          <p:sp>
            <p:nvSpPr>
              <p:cNvPr id="45" name="Content Placeholder 8"/>
              <p:cNvSpPr txBox="1">
                <a:spLocks/>
              </p:cNvSpPr>
              <p:nvPr/>
            </p:nvSpPr>
            <p:spPr>
              <a:xfrm rot="10800000">
                <a:off x="2971854" y="2042832"/>
                <a:ext cx="1085796" cy="325784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Lower Better</a:t>
                </a: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2990600" y="2082066"/>
                <a:ext cx="900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5400000">
                <a:off x="2541624" y="2526540"/>
                <a:ext cx="90036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67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7163" y="109719"/>
            <a:ext cx="8529637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Approaches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1" y="1241424"/>
            <a:ext cx="4495800" cy="840642"/>
          </a:xfrm>
        </p:spPr>
        <p:txBody>
          <a:bodyPr>
            <a:normAutofit/>
          </a:bodyPr>
          <a:lstStyle/>
          <a:p>
            <a:r>
              <a:rPr lang="pt-BR" dirty="0" smtClean="0"/>
              <a:t>ResNet56 </a:t>
            </a:r>
            <a:r>
              <a:rPr lang="pt-BR" dirty="0" err="1" smtClean="0"/>
              <a:t>on</a:t>
            </a:r>
            <a:r>
              <a:rPr lang="pt-BR" dirty="0" smtClean="0"/>
              <a:t> CIFAR-10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Filters</a:t>
            </a:r>
            <a:endParaRPr lang="en-US" b="1" dirty="0"/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-9371" y="5616578"/>
            <a:ext cx="8400896" cy="874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He et al.  (2018a). </a:t>
            </a:r>
            <a:r>
              <a:rPr lang="en-US" sz="1200" i="1" dirty="0">
                <a:solidFill>
                  <a:schemeClr val="tx1"/>
                </a:solidFill>
              </a:rPr>
              <a:t>Soft filter pruning for accelerating deep convolutional neural </a:t>
            </a:r>
            <a:r>
              <a:rPr lang="en-US" sz="1200" i="1" dirty="0" smtClean="0">
                <a:solidFill>
                  <a:schemeClr val="tx1"/>
                </a:solidFill>
              </a:rPr>
              <a:t>networks</a:t>
            </a:r>
            <a:r>
              <a:rPr lang="en-US" sz="1200" dirty="0" smtClean="0">
                <a:solidFill>
                  <a:schemeClr val="tx1"/>
                </a:solidFill>
              </a:rPr>
              <a:t>. In CVPR.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He et al. (2020). </a:t>
            </a:r>
            <a:r>
              <a:rPr lang="en-US" sz="1200" i="1" dirty="0">
                <a:solidFill>
                  <a:schemeClr val="tx1"/>
                </a:solidFill>
              </a:rPr>
              <a:t>Learning filter pruning criteria for deep convolutional neural networks </a:t>
            </a:r>
            <a:r>
              <a:rPr lang="en-US" sz="1200" i="1" dirty="0" smtClean="0">
                <a:solidFill>
                  <a:schemeClr val="tx1"/>
                </a:solidFill>
              </a:rPr>
              <a:t>acceleration</a:t>
            </a:r>
            <a:r>
              <a:rPr lang="en-US" sz="1200" dirty="0" smtClean="0">
                <a:solidFill>
                  <a:schemeClr val="tx1"/>
                </a:solidFill>
              </a:rPr>
              <a:t>. In CVPR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Chin et al. (2020). </a:t>
            </a:r>
            <a:r>
              <a:rPr lang="en-US" sz="1200" i="1" dirty="0">
                <a:solidFill>
                  <a:schemeClr val="tx1"/>
                </a:solidFill>
              </a:rPr>
              <a:t>Towards efficient model compression via learned global </a:t>
            </a:r>
            <a:r>
              <a:rPr lang="en-US" sz="1200" i="1" dirty="0" smtClean="0">
                <a:solidFill>
                  <a:schemeClr val="tx1"/>
                </a:solidFill>
              </a:rPr>
              <a:t>ranking</a:t>
            </a:r>
            <a:r>
              <a:rPr lang="en-US" sz="1200" dirty="0" smtClean="0">
                <a:solidFill>
                  <a:schemeClr val="tx1"/>
                </a:solidFill>
              </a:rPr>
              <a:t>. In CVPR</a:t>
            </a: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Guo</a:t>
            </a:r>
            <a:r>
              <a:rPr lang="pt-BR" sz="1200" dirty="0" smtClean="0">
                <a:solidFill>
                  <a:schemeClr val="tx1"/>
                </a:solidFill>
              </a:rPr>
              <a:t> et al (2020). </a:t>
            </a:r>
            <a:r>
              <a:rPr lang="en-US" sz="1200" i="1" dirty="0">
                <a:solidFill>
                  <a:schemeClr val="tx1"/>
                </a:solidFill>
              </a:rPr>
              <a:t>A unified framework for model </a:t>
            </a:r>
            <a:r>
              <a:rPr lang="en-US" sz="1200" i="1" dirty="0" smtClean="0">
                <a:solidFill>
                  <a:schemeClr val="tx1"/>
                </a:solidFill>
              </a:rPr>
              <a:t>compression</a:t>
            </a:r>
            <a:r>
              <a:rPr lang="en-US" sz="1200" dirty="0" smtClean="0">
                <a:solidFill>
                  <a:schemeClr val="tx1"/>
                </a:solidFill>
              </a:rPr>
              <a:t>. In CVPR.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err="1">
                <a:solidFill>
                  <a:schemeClr val="tx1"/>
                </a:solidFill>
              </a:rPr>
              <a:t>Lin</a:t>
            </a:r>
            <a:r>
              <a:rPr lang="pt-BR" sz="1200" dirty="0">
                <a:solidFill>
                  <a:schemeClr val="tx1"/>
                </a:solidFill>
              </a:rPr>
              <a:t> et al. (2020). </a:t>
            </a:r>
            <a:r>
              <a:rPr lang="en-US" sz="1200" i="1" dirty="0" err="1">
                <a:solidFill>
                  <a:schemeClr val="tx1"/>
                </a:solidFill>
              </a:rPr>
              <a:t>Hrank</a:t>
            </a:r>
            <a:r>
              <a:rPr lang="en-US" sz="1200" i="1" dirty="0">
                <a:solidFill>
                  <a:schemeClr val="tx1"/>
                </a:solidFill>
              </a:rPr>
              <a:t>: Filter pruning using high-rank feature map</a:t>
            </a:r>
            <a:r>
              <a:rPr lang="en-US" sz="1200" dirty="0">
                <a:solidFill>
                  <a:schemeClr val="tx1"/>
                </a:solidFill>
              </a:rPr>
              <a:t>. In CVPR.</a:t>
            </a:r>
            <a:endParaRPr lang="pt-BR" sz="12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90987" y="1972134"/>
            <a:ext cx="4561520" cy="3589904"/>
            <a:chOff x="2290987" y="1972134"/>
            <a:chExt cx="4561520" cy="3589904"/>
          </a:xfrm>
        </p:grpSpPr>
        <p:sp>
          <p:nvSpPr>
            <p:cNvPr id="15" name="Content Placeholder 8"/>
            <p:cNvSpPr txBox="1">
              <a:spLocks/>
            </p:cNvSpPr>
            <p:nvPr/>
          </p:nvSpPr>
          <p:spPr>
            <a:xfrm>
              <a:off x="2771776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17" name="Content Placeholder 8"/>
            <p:cNvSpPr txBox="1">
              <a:spLocks/>
            </p:cNvSpPr>
            <p:nvPr/>
          </p:nvSpPr>
          <p:spPr>
            <a:xfrm>
              <a:off x="3496461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55</a:t>
              </a:r>
            </a:p>
          </p:txBody>
        </p:sp>
        <p:sp>
          <p:nvSpPr>
            <p:cNvPr id="18" name="Content Placeholder 8"/>
            <p:cNvSpPr txBox="1">
              <a:spLocks/>
            </p:cNvSpPr>
            <p:nvPr/>
          </p:nvSpPr>
          <p:spPr>
            <a:xfrm>
              <a:off x="4221146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19" name="Content Placeholder 8"/>
            <p:cNvSpPr txBox="1">
              <a:spLocks/>
            </p:cNvSpPr>
            <p:nvPr/>
          </p:nvSpPr>
          <p:spPr>
            <a:xfrm>
              <a:off x="4945831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 smtClean="0">
                  <a:solidFill>
                    <a:schemeClr val="tx1"/>
                  </a:solidFill>
                </a:rPr>
                <a:t>65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Content Placeholder 8"/>
            <p:cNvSpPr txBox="1">
              <a:spLocks/>
            </p:cNvSpPr>
            <p:nvPr/>
          </p:nvSpPr>
          <p:spPr>
            <a:xfrm>
              <a:off x="5670516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 smtClean="0">
                  <a:solidFill>
                    <a:schemeClr val="tx1"/>
                  </a:solidFill>
                </a:rPr>
                <a:t>70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Content Placeholder 8"/>
            <p:cNvSpPr txBox="1">
              <a:spLocks/>
            </p:cNvSpPr>
            <p:nvPr/>
          </p:nvSpPr>
          <p:spPr>
            <a:xfrm>
              <a:off x="6395201" y="502364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 smtClean="0">
                  <a:solidFill>
                    <a:schemeClr val="tx1"/>
                  </a:solidFill>
                </a:rPr>
                <a:t>75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Content Placeholder 8"/>
            <p:cNvSpPr txBox="1">
              <a:spLocks/>
            </p:cNvSpPr>
            <p:nvPr/>
          </p:nvSpPr>
          <p:spPr>
            <a:xfrm>
              <a:off x="2461857" y="1972134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7" name="Content Placeholder 8"/>
            <p:cNvSpPr txBox="1">
              <a:spLocks/>
            </p:cNvSpPr>
            <p:nvPr/>
          </p:nvSpPr>
          <p:spPr>
            <a:xfrm>
              <a:off x="2461857" y="2336617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2.5</a:t>
              </a:r>
            </a:p>
          </p:txBody>
        </p:sp>
        <p:sp>
          <p:nvSpPr>
            <p:cNvPr id="28" name="Content Placeholder 8"/>
            <p:cNvSpPr txBox="1">
              <a:spLocks/>
            </p:cNvSpPr>
            <p:nvPr/>
          </p:nvSpPr>
          <p:spPr>
            <a:xfrm>
              <a:off x="2461857" y="2701100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Content Placeholder 8"/>
            <p:cNvSpPr txBox="1">
              <a:spLocks/>
            </p:cNvSpPr>
            <p:nvPr/>
          </p:nvSpPr>
          <p:spPr>
            <a:xfrm>
              <a:off x="2461857" y="3065583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1.5</a:t>
              </a:r>
            </a:p>
          </p:txBody>
        </p:sp>
        <p:sp>
          <p:nvSpPr>
            <p:cNvPr id="30" name="Content Placeholder 8"/>
            <p:cNvSpPr txBox="1">
              <a:spLocks/>
            </p:cNvSpPr>
            <p:nvPr/>
          </p:nvSpPr>
          <p:spPr>
            <a:xfrm>
              <a:off x="2461857" y="3430066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Content Placeholder 8"/>
            <p:cNvSpPr txBox="1">
              <a:spLocks/>
            </p:cNvSpPr>
            <p:nvPr/>
          </p:nvSpPr>
          <p:spPr>
            <a:xfrm>
              <a:off x="2461857" y="3794549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0.5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Content Placeholder 8"/>
            <p:cNvSpPr txBox="1">
              <a:spLocks/>
            </p:cNvSpPr>
            <p:nvPr/>
          </p:nvSpPr>
          <p:spPr>
            <a:xfrm>
              <a:off x="2461857" y="4159032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3" name="Content Placeholder 8"/>
            <p:cNvSpPr txBox="1">
              <a:spLocks/>
            </p:cNvSpPr>
            <p:nvPr/>
          </p:nvSpPr>
          <p:spPr>
            <a:xfrm>
              <a:off x="2461857" y="4523515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-0.5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4" name="Content Placeholder 8"/>
            <p:cNvSpPr txBox="1">
              <a:spLocks/>
            </p:cNvSpPr>
            <p:nvPr/>
          </p:nvSpPr>
          <p:spPr>
            <a:xfrm>
              <a:off x="2461857" y="4888001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-1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57499" y="2024916"/>
              <a:ext cx="3889772" cy="30519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ontent Placeholder 8"/>
            <p:cNvSpPr txBox="1">
              <a:spLocks/>
            </p:cNvSpPr>
            <p:nvPr/>
          </p:nvSpPr>
          <p:spPr>
            <a:xfrm>
              <a:off x="3668857" y="5236254"/>
              <a:ext cx="226705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FLOP Reduction (%)</a:t>
              </a:r>
            </a:p>
          </p:txBody>
        </p:sp>
        <p:sp>
          <p:nvSpPr>
            <p:cNvPr id="25" name="Content Placeholder 8"/>
            <p:cNvSpPr txBox="1">
              <a:spLocks/>
            </p:cNvSpPr>
            <p:nvPr/>
          </p:nvSpPr>
          <p:spPr>
            <a:xfrm rot="16200000">
              <a:off x="1320351" y="3378043"/>
              <a:ext cx="226705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Drop in Accuracy (p.p.)</a:t>
              </a: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3179550" y="3207717"/>
              <a:ext cx="144780" cy="128200"/>
            </a:xfrm>
            <a:prstGeom prst="triangle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rot="16200000">
              <a:off x="6496889" y="2295821"/>
              <a:ext cx="144780" cy="128200"/>
            </a:xfrm>
            <a:prstGeom prst="triangl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iamond 43"/>
            <p:cNvSpPr/>
            <p:nvPr/>
          </p:nvSpPr>
          <p:spPr>
            <a:xfrm>
              <a:off x="3203553" y="4004903"/>
              <a:ext cx="146304" cy="146304"/>
            </a:xfrm>
            <a:prstGeom prst="diamond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03621" y="4119409"/>
              <a:ext cx="137160" cy="13716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5358845" y="4524263"/>
              <a:ext cx="138113" cy="1396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6-Point Star 46"/>
            <p:cNvSpPr>
              <a:spLocks noChangeAspect="1"/>
            </p:cNvSpPr>
            <p:nvPr/>
          </p:nvSpPr>
          <p:spPr>
            <a:xfrm>
              <a:off x="3537936" y="4636915"/>
              <a:ext cx="151167" cy="183288"/>
            </a:xfrm>
            <a:prstGeom prst="star6">
              <a:avLst/>
            </a:prstGeom>
            <a:solidFill>
              <a:srgbClr val="0000FF"/>
            </a:solidFill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881577" y="2024916"/>
            <a:ext cx="1666707" cy="1370894"/>
            <a:chOff x="4901732" y="2620692"/>
            <a:chExt cx="1666707" cy="1370894"/>
          </a:xfrm>
        </p:grpSpPr>
        <p:sp>
          <p:nvSpPr>
            <p:cNvPr id="54" name="Rectangle 53"/>
            <p:cNvSpPr/>
            <p:nvPr/>
          </p:nvSpPr>
          <p:spPr>
            <a:xfrm>
              <a:off x="4901732" y="2620692"/>
              <a:ext cx="1666707" cy="1370894"/>
            </a:xfrm>
            <a:prstGeom prst="rect">
              <a:avLst/>
            </a:prstGeom>
            <a:solidFill>
              <a:srgbClr val="F7F8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ontent Placeholder 8"/>
            <p:cNvSpPr txBox="1">
              <a:spLocks/>
            </p:cNvSpPr>
            <p:nvPr/>
          </p:nvSpPr>
          <p:spPr>
            <a:xfrm>
              <a:off x="5093421" y="2630739"/>
              <a:ext cx="1411758" cy="1337987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He et al. [2018a]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He et al. [2020]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Chin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Guo</a:t>
              </a:r>
              <a:r>
                <a:rPr lang="pt-BR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Lin</a:t>
              </a:r>
              <a:r>
                <a:rPr lang="pt-BR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Ours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933110" y="2691029"/>
              <a:ext cx="160311" cy="1244677"/>
              <a:chOff x="7695191" y="2389287"/>
              <a:chExt cx="160311" cy="1244677"/>
            </a:xfrm>
          </p:grpSpPr>
          <p:sp>
            <p:nvSpPr>
              <p:cNvPr id="48" name="Isosceles Triangle 47"/>
              <p:cNvSpPr/>
              <p:nvPr/>
            </p:nvSpPr>
            <p:spPr>
              <a:xfrm>
                <a:off x="7696715" y="2389287"/>
                <a:ext cx="144780" cy="128200"/>
              </a:xfrm>
              <a:prstGeom prst="triangle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Diamond 49"/>
              <p:cNvSpPr/>
              <p:nvPr/>
            </p:nvSpPr>
            <p:spPr>
              <a:xfrm>
                <a:off x="7695191" y="2580386"/>
                <a:ext cx="146304" cy="146304"/>
              </a:xfrm>
              <a:prstGeom prst="diamond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704335" y="2808639"/>
                <a:ext cx="137160" cy="13030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6-Point Star 52"/>
              <p:cNvSpPr>
                <a:spLocks noChangeAspect="1"/>
              </p:cNvSpPr>
              <p:nvPr/>
            </p:nvSpPr>
            <p:spPr>
              <a:xfrm>
                <a:off x="7704335" y="3027748"/>
                <a:ext cx="151167" cy="183288"/>
              </a:xfrm>
              <a:prstGeom prst="star6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699286" y="3494316"/>
                <a:ext cx="138113" cy="13964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Isosceles Triangle 48"/>
              <p:cNvSpPr/>
              <p:nvPr/>
            </p:nvSpPr>
            <p:spPr>
              <a:xfrm rot="16200000">
                <a:off x="7686901" y="3301275"/>
                <a:ext cx="144780" cy="128200"/>
              </a:xfrm>
              <a:prstGeom prst="triangl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2946454" y="2076359"/>
            <a:ext cx="1098496" cy="930254"/>
            <a:chOff x="2946454" y="2076359"/>
            <a:chExt cx="1098496" cy="930254"/>
          </a:xfrm>
        </p:grpSpPr>
        <p:sp>
          <p:nvSpPr>
            <p:cNvPr id="60" name="Content Placeholder 8"/>
            <p:cNvSpPr txBox="1">
              <a:spLocks/>
            </p:cNvSpPr>
            <p:nvPr/>
          </p:nvSpPr>
          <p:spPr>
            <a:xfrm>
              <a:off x="2946454" y="2680829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Lower Better</a:t>
              </a:r>
            </a:p>
          </p:txBody>
        </p:sp>
        <p:sp>
          <p:nvSpPr>
            <p:cNvPr id="61" name="Content Placeholder 8"/>
            <p:cNvSpPr txBox="1">
              <a:spLocks/>
            </p:cNvSpPr>
            <p:nvPr/>
          </p:nvSpPr>
          <p:spPr>
            <a:xfrm>
              <a:off x="2959154" y="2100933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Higher Better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2990600" y="2082066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>
              <a:off x="2541624" y="2526540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03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7163" y="109719"/>
            <a:ext cx="8529637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Approaches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4"/>
                <a:ext cx="5105400" cy="602934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ResNet50 </a:t>
                </a:r>
                <a:r>
                  <a:rPr lang="pt-BR" dirty="0" err="1" smtClean="0"/>
                  <a:t>on</a:t>
                </a:r>
                <a:r>
                  <a:rPr lang="pt-BR" dirty="0" smtClean="0"/>
                  <a:t> </a:t>
                </a:r>
                <a:r>
                  <a:rPr lang="pt-BR" dirty="0" err="1" smtClean="0"/>
                  <a:t>ImageNet</a:t>
                </a:r>
                <a:r>
                  <a:rPr lang="pt-BR" dirty="0" smtClean="0"/>
                  <a:t> (224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pt-BR" dirty="0" smtClean="0"/>
                  <a:t>224)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4"/>
                <a:ext cx="5105400" cy="602934"/>
              </a:xfrm>
              <a:blipFill rotWithShape="0">
                <a:blip r:embed="rId3"/>
                <a:stretch>
                  <a:fillRect l="-716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Filters</a:t>
            </a:r>
            <a:endParaRPr lang="en-US" b="1" dirty="0"/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>
          <a:xfrm>
            <a:off x="-9371" y="5616578"/>
            <a:ext cx="8400896" cy="874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He et al. </a:t>
            </a:r>
            <a:r>
              <a:rPr lang="pt-BR" sz="1200" dirty="0">
                <a:solidFill>
                  <a:schemeClr val="tx1"/>
                </a:solidFill>
              </a:rPr>
              <a:t>(2019b). </a:t>
            </a:r>
            <a:r>
              <a:rPr lang="pt-BR" sz="1200" i="1" dirty="0" err="1">
                <a:solidFill>
                  <a:schemeClr val="tx1"/>
                </a:solidFill>
              </a:rPr>
              <a:t>Filter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pruning</a:t>
            </a:r>
            <a:r>
              <a:rPr lang="pt-BR" sz="1200" i="1" dirty="0">
                <a:solidFill>
                  <a:schemeClr val="tx1"/>
                </a:solidFill>
              </a:rPr>
              <a:t> via </a:t>
            </a:r>
            <a:r>
              <a:rPr lang="pt-BR" sz="1200" i="1" dirty="0" err="1">
                <a:solidFill>
                  <a:schemeClr val="tx1"/>
                </a:solidFill>
              </a:rPr>
              <a:t>geometric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median</a:t>
            </a:r>
            <a:r>
              <a:rPr lang="pt-BR" sz="1200" i="1" dirty="0">
                <a:solidFill>
                  <a:schemeClr val="tx1"/>
                </a:solidFill>
              </a:rPr>
              <a:t> for </a:t>
            </a:r>
            <a:r>
              <a:rPr lang="pt-BR" sz="1200" i="1" dirty="0" err="1">
                <a:solidFill>
                  <a:schemeClr val="tx1"/>
                </a:solidFill>
              </a:rPr>
              <a:t>deep</a:t>
            </a:r>
            <a:r>
              <a:rPr lang="pt-BR" sz="1200" i="1" dirty="0">
                <a:solidFill>
                  <a:schemeClr val="tx1"/>
                </a:solidFill>
              </a:rPr>
              <a:t> </a:t>
            </a:r>
            <a:r>
              <a:rPr lang="pt-BR" sz="1200" i="1" dirty="0" err="1">
                <a:solidFill>
                  <a:schemeClr val="tx1"/>
                </a:solidFill>
              </a:rPr>
              <a:t>convolutional</a:t>
            </a:r>
            <a:r>
              <a:rPr lang="pt-BR" sz="1200" i="1" dirty="0">
                <a:solidFill>
                  <a:schemeClr val="tx1"/>
                </a:solidFill>
              </a:rPr>
              <a:t> neural networks </a:t>
            </a:r>
            <a:r>
              <a:rPr lang="pt-BR" sz="1200" i="1" dirty="0" err="1" smtClean="0">
                <a:solidFill>
                  <a:schemeClr val="tx1"/>
                </a:solidFill>
              </a:rPr>
              <a:t>acceleration</a:t>
            </a:r>
            <a:r>
              <a:rPr lang="pt-BR" sz="1200" dirty="0" smtClean="0">
                <a:solidFill>
                  <a:schemeClr val="tx1"/>
                </a:solidFill>
              </a:rPr>
              <a:t>. In CVPR.</a:t>
            </a:r>
          </a:p>
          <a:p>
            <a:pPr algn="l"/>
            <a:r>
              <a:rPr lang="pt-BR" sz="1200" dirty="0" err="1">
                <a:solidFill>
                  <a:schemeClr val="tx1"/>
                </a:solidFill>
              </a:rPr>
              <a:t>Guo</a:t>
            </a:r>
            <a:r>
              <a:rPr lang="pt-BR" sz="1200" dirty="0">
                <a:solidFill>
                  <a:schemeClr val="tx1"/>
                </a:solidFill>
              </a:rPr>
              <a:t> et al (2020). </a:t>
            </a:r>
            <a:r>
              <a:rPr lang="en-US" sz="1200" i="1" dirty="0">
                <a:solidFill>
                  <a:schemeClr val="tx1"/>
                </a:solidFill>
              </a:rPr>
              <a:t>A unified framework for model compression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pt-BR" sz="1200" dirty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He et al. (2020). </a:t>
            </a:r>
            <a:r>
              <a:rPr lang="en-US" sz="1200" i="1" dirty="0">
                <a:solidFill>
                  <a:schemeClr val="tx1"/>
                </a:solidFill>
              </a:rPr>
              <a:t>Learning filter pruning criteria for deep convolutional neural networks </a:t>
            </a:r>
            <a:r>
              <a:rPr lang="en-US" sz="1200" i="1" dirty="0" smtClean="0">
                <a:solidFill>
                  <a:schemeClr val="tx1"/>
                </a:solidFill>
              </a:rPr>
              <a:t>acceleration</a:t>
            </a:r>
            <a:r>
              <a:rPr lang="en-US" sz="1200" dirty="0" smtClean="0">
                <a:solidFill>
                  <a:schemeClr val="tx1"/>
                </a:solidFill>
              </a:rPr>
              <a:t>. In CVPR</a:t>
            </a: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Luo</a:t>
            </a:r>
            <a:r>
              <a:rPr lang="pt-BR" sz="1200" dirty="0" smtClean="0">
                <a:solidFill>
                  <a:schemeClr val="tx1"/>
                </a:solidFill>
              </a:rPr>
              <a:t> </a:t>
            </a:r>
            <a:r>
              <a:rPr lang="pt-BR" sz="1200" dirty="0" err="1" smtClean="0">
                <a:solidFill>
                  <a:schemeClr val="tx1"/>
                </a:solidFill>
              </a:rPr>
              <a:t>and</a:t>
            </a:r>
            <a:r>
              <a:rPr lang="pt-BR" sz="1200" dirty="0" smtClean="0">
                <a:solidFill>
                  <a:schemeClr val="tx1"/>
                </a:solidFill>
              </a:rPr>
              <a:t> Wu (2020). </a:t>
            </a:r>
            <a:r>
              <a:rPr lang="en-US" sz="1200" i="1" dirty="0">
                <a:solidFill>
                  <a:schemeClr val="tx1"/>
                </a:solidFill>
              </a:rPr>
              <a:t>Neural network pruning with residual-connections and </a:t>
            </a:r>
            <a:r>
              <a:rPr lang="en-US" sz="1200" i="1" dirty="0" smtClean="0">
                <a:solidFill>
                  <a:schemeClr val="tx1"/>
                </a:solidFill>
              </a:rPr>
              <a:t>limited-data</a:t>
            </a:r>
            <a:r>
              <a:rPr lang="en-US" sz="1200" dirty="0" smtClean="0">
                <a:solidFill>
                  <a:schemeClr val="tx1"/>
                </a:solidFill>
              </a:rPr>
              <a:t>. In CVPR.</a:t>
            </a:r>
          </a:p>
          <a:p>
            <a:pPr algn="l"/>
            <a:r>
              <a:rPr lang="pt-BR" sz="1200" dirty="0" err="1">
                <a:solidFill>
                  <a:schemeClr val="tx1"/>
                </a:solidFill>
              </a:rPr>
              <a:t>Lin</a:t>
            </a:r>
            <a:r>
              <a:rPr lang="pt-BR" sz="1200" dirty="0">
                <a:solidFill>
                  <a:schemeClr val="tx1"/>
                </a:solidFill>
              </a:rPr>
              <a:t> et al. (2020). </a:t>
            </a:r>
            <a:r>
              <a:rPr lang="en-US" sz="1200" i="1" dirty="0" err="1">
                <a:solidFill>
                  <a:schemeClr val="tx1"/>
                </a:solidFill>
              </a:rPr>
              <a:t>Hrank</a:t>
            </a:r>
            <a:r>
              <a:rPr lang="en-US" sz="1200" i="1" dirty="0">
                <a:solidFill>
                  <a:schemeClr val="tx1"/>
                </a:solidFill>
              </a:rPr>
              <a:t>: Filter pruning using high-rank feature map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1462" y="1972134"/>
            <a:ext cx="628176" cy="3031056"/>
            <a:chOff x="1481362" y="1972134"/>
            <a:chExt cx="628176" cy="3031056"/>
          </a:xfrm>
        </p:grpSpPr>
        <p:sp>
          <p:nvSpPr>
            <p:cNvPr id="64" name="Content Placeholder 8"/>
            <p:cNvSpPr txBox="1">
              <a:spLocks/>
            </p:cNvSpPr>
            <p:nvPr/>
          </p:nvSpPr>
          <p:spPr>
            <a:xfrm>
              <a:off x="1652232" y="1972134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3.5</a:t>
              </a:r>
            </a:p>
          </p:txBody>
        </p:sp>
        <p:sp>
          <p:nvSpPr>
            <p:cNvPr id="65" name="Content Placeholder 8"/>
            <p:cNvSpPr txBox="1">
              <a:spLocks/>
            </p:cNvSpPr>
            <p:nvPr/>
          </p:nvSpPr>
          <p:spPr>
            <a:xfrm>
              <a:off x="1652232" y="2336617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Content Placeholder 8"/>
            <p:cNvSpPr txBox="1">
              <a:spLocks/>
            </p:cNvSpPr>
            <p:nvPr/>
          </p:nvSpPr>
          <p:spPr>
            <a:xfrm>
              <a:off x="1652232" y="2701100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2.5</a:t>
              </a:r>
            </a:p>
          </p:txBody>
        </p:sp>
        <p:sp>
          <p:nvSpPr>
            <p:cNvPr id="67" name="Content Placeholder 8"/>
            <p:cNvSpPr txBox="1">
              <a:spLocks/>
            </p:cNvSpPr>
            <p:nvPr/>
          </p:nvSpPr>
          <p:spPr>
            <a:xfrm>
              <a:off x="1652232" y="3065583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Content Placeholder 8"/>
            <p:cNvSpPr txBox="1">
              <a:spLocks/>
            </p:cNvSpPr>
            <p:nvPr/>
          </p:nvSpPr>
          <p:spPr>
            <a:xfrm>
              <a:off x="1652232" y="3430066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1.5</a:t>
              </a:r>
            </a:p>
          </p:txBody>
        </p:sp>
        <p:sp>
          <p:nvSpPr>
            <p:cNvPr id="69" name="Content Placeholder 8"/>
            <p:cNvSpPr txBox="1">
              <a:spLocks/>
            </p:cNvSpPr>
            <p:nvPr/>
          </p:nvSpPr>
          <p:spPr>
            <a:xfrm>
              <a:off x="1652232" y="3794549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Content Placeholder 8"/>
            <p:cNvSpPr txBox="1">
              <a:spLocks/>
            </p:cNvSpPr>
            <p:nvPr/>
          </p:nvSpPr>
          <p:spPr>
            <a:xfrm>
              <a:off x="1652232" y="4159032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0.5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Content Placeholder 8"/>
            <p:cNvSpPr txBox="1">
              <a:spLocks/>
            </p:cNvSpPr>
            <p:nvPr/>
          </p:nvSpPr>
          <p:spPr>
            <a:xfrm>
              <a:off x="1652232" y="4523515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2" name="Content Placeholder 8"/>
            <p:cNvSpPr txBox="1">
              <a:spLocks/>
            </p:cNvSpPr>
            <p:nvPr/>
          </p:nvSpPr>
          <p:spPr>
            <a:xfrm>
              <a:off x="1652232" y="4811801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-0.5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3" name="Content Placeholder 8"/>
            <p:cNvSpPr txBox="1">
              <a:spLocks/>
            </p:cNvSpPr>
            <p:nvPr/>
          </p:nvSpPr>
          <p:spPr>
            <a:xfrm rot="16200000">
              <a:off x="510726" y="3378043"/>
              <a:ext cx="226705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Drop in Accuracy (p.p.)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43201" y="5024183"/>
            <a:ext cx="4118368" cy="191389"/>
            <a:chOff x="2743201" y="5071808"/>
            <a:chExt cx="4118368" cy="191389"/>
          </a:xfrm>
        </p:grpSpPr>
        <p:sp>
          <p:nvSpPr>
            <p:cNvPr id="17" name="Content Placeholder 8"/>
            <p:cNvSpPr txBox="1">
              <a:spLocks/>
            </p:cNvSpPr>
            <p:nvPr/>
          </p:nvSpPr>
          <p:spPr>
            <a:xfrm>
              <a:off x="2743201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solidFill>
                    <a:schemeClr val="tx1"/>
                  </a:solidFill>
                </a:rPr>
                <a:t>4</a:t>
              </a:r>
              <a:r>
                <a:rPr lang="en-US" sz="12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Content Placeholder 8"/>
            <p:cNvSpPr txBox="1">
              <a:spLocks/>
            </p:cNvSpPr>
            <p:nvPr/>
          </p:nvSpPr>
          <p:spPr>
            <a:xfrm>
              <a:off x="3200834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57" name="Content Placeholder 8"/>
            <p:cNvSpPr txBox="1">
              <a:spLocks/>
            </p:cNvSpPr>
            <p:nvPr/>
          </p:nvSpPr>
          <p:spPr>
            <a:xfrm>
              <a:off x="3658467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58" name="Content Placeholder 8"/>
            <p:cNvSpPr txBox="1">
              <a:spLocks/>
            </p:cNvSpPr>
            <p:nvPr/>
          </p:nvSpPr>
          <p:spPr>
            <a:xfrm>
              <a:off x="4116100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55</a:t>
              </a:r>
            </a:p>
          </p:txBody>
        </p:sp>
        <p:sp>
          <p:nvSpPr>
            <p:cNvPr id="59" name="Content Placeholder 8"/>
            <p:cNvSpPr txBox="1">
              <a:spLocks/>
            </p:cNvSpPr>
            <p:nvPr/>
          </p:nvSpPr>
          <p:spPr>
            <a:xfrm>
              <a:off x="4573733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60" name="Content Placeholder 8"/>
            <p:cNvSpPr txBox="1">
              <a:spLocks/>
            </p:cNvSpPr>
            <p:nvPr/>
          </p:nvSpPr>
          <p:spPr>
            <a:xfrm>
              <a:off x="5031366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65</a:t>
              </a:r>
            </a:p>
          </p:txBody>
        </p:sp>
        <p:sp>
          <p:nvSpPr>
            <p:cNvPr id="61" name="Content Placeholder 8"/>
            <p:cNvSpPr txBox="1">
              <a:spLocks/>
            </p:cNvSpPr>
            <p:nvPr/>
          </p:nvSpPr>
          <p:spPr>
            <a:xfrm>
              <a:off x="5488999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62" name="Content Placeholder 8"/>
            <p:cNvSpPr txBox="1">
              <a:spLocks/>
            </p:cNvSpPr>
            <p:nvPr/>
          </p:nvSpPr>
          <p:spPr>
            <a:xfrm>
              <a:off x="5946632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75</a:t>
              </a:r>
            </a:p>
          </p:txBody>
        </p:sp>
        <p:sp>
          <p:nvSpPr>
            <p:cNvPr id="63" name="Content Placeholder 8"/>
            <p:cNvSpPr txBox="1">
              <a:spLocks/>
            </p:cNvSpPr>
            <p:nvPr/>
          </p:nvSpPr>
          <p:spPr>
            <a:xfrm>
              <a:off x="6404263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80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57499" y="2024916"/>
            <a:ext cx="3889772" cy="30519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8"/>
          <p:cNvSpPr txBox="1">
            <a:spLocks/>
          </p:cNvSpPr>
          <p:nvPr/>
        </p:nvSpPr>
        <p:spPr>
          <a:xfrm>
            <a:off x="3668857" y="5236254"/>
            <a:ext cx="2267056" cy="325784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FLOP Reduction (%)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885432" y="2020824"/>
            <a:ext cx="1707229" cy="1370894"/>
            <a:chOff x="4901732" y="2620692"/>
            <a:chExt cx="1707229" cy="1370894"/>
          </a:xfrm>
        </p:grpSpPr>
        <p:sp>
          <p:nvSpPr>
            <p:cNvPr id="34" name="Rectangle 33"/>
            <p:cNvSpPr/>
            <p:nvPr/>
          </p:nvSpPr>
          <p:spPr>
            <a:xfrm>
              <a:off x="4901732" y="2620692"/>
              <a:ext cx="1707229" cy="1370894"/>
            </a:xfrm>
            <a:prstGeom prst="rect">
              <a:avLst/>
            </a:prstGeom>
            <a:solidFill>
              <a:srgbClr val="F7F8F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ontent Placeholder 8"/>
            <p:cNvSpPr txBox="1">
              <a:spLocks/>
            </p:cNvSpPr>
            <p:nvPr/>
          </p:nvSpPr>
          <p:spPr>
            <a:xfrm>
              <a:off x="5093421" y="2630739"/>
              <a:ext cx="1515540" cy="1337987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He et al. [2019b]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Gou</a:t>
              </a:r>
              <a:r>
                <a:rPr lang="pt-BR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He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Luo</a:t>
              </a:r>
              <a:r>
                <a:rPr lang="pt-BR" sz="1200" dirty="0" smtClean="0">
                  <a:solidFill>
                    <a:schemeClr val="tx1"/>
                  </a:solidFill>
                </a:rPr>
                <a:t> </a:t>
              </a:r>
              <a:r>
                <a:rPr lang="pt-BR" sz="1200" dirty="0" err="1" smtClean="0">
                  <a:solidFill>
                    <a:schemeClr val="tx1"/>
                  </a:solidFill>
                </a:rPr>
                <a:t>and</a:t>
              </a:r>
              <a:r>
                <a:rPr lang="pt-BR" sz="1200" dirty="0" smtClean="0">
                  <a:solidFill>
                    <a:schemeClr val="tx1"/>
                  </a:solidFill>
                </a:rPr>
                <a:t> Wu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Lin</a:t>
              </a:r>
              <a:r>
                <a:rPr lang="pt-BR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Ours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4933110" y="2691029"/>
              <a:ext cx="160311" cy="1244677"/>
              <a:chOff x="7695191" y="2389287"/>
              <a:chExt cx="160311" cy="1244677"/>
            </a:xfrm>
          </p:grpSpPr>
          <p:sp>
            <p:nvSpPr>
              <p:cNvPr id="37" name="Isosceles Triangle 36"/>
              <p:cNvSpPr/>
              <p:nvPr/>
            </p:nvSpPr>
            <p:spPr>
              <a:xfrm>
                <a:off x="7696715" y="2389287"/>
                <a:ext cx="144780" cy="128200"/>
              </a:xfrm>
              <a:prstGeom prst="triangle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Diamond 37"/>
              <p:cNvSpPr/>
              <p:nvPr/>
            </p:nvSpPr>
            <p:spPr>
              <a:xfrm>
                <a:off x="7695191" y="2580386"/>
                <a:ext cx="146304" cy="146304"/>
              </a:xfrm>
              <a:prstGeom prst="diamond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704335" y="2808639"/>
                <a:ext cx="137160" cy="13030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6-Point Star 39"/>
              <p:cNvSpPr>
                <a:spLocks noChangeAspect="1"/>
              </p:cNvSpPr>
              <p:nvPr/>
            </p:nvSpPr>
            <p:spPr>
              <a:xfrm>
                <a:off x="7704335" y="3027748"/>
                <a:ext cx="151167" cy="183288"/>
              </a:xfrm>
              <a:prstGeom prst="star6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7699286" y="3494316"/>
                <a:ext cx="138113" cy="13964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 rot="16200000">
                <a:off x="7686901" y="3301275"/>
                <a:ext cx="144780" cy="128200"/>
              </a:xfrm>
              <a:prstGeom prst="triangl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3" name="Isosceles Triangle 42"/>
          <p:cNvSpPr/>
          <p:nvPr/>
        </p:nvSpPr>
        <p:spPr>
          <a:xfrm rot="16200000">
            <a:off x="6226421" y="2101331"/>
            <a:ext cx="144780" cy="128200"/>
          </a:xfrm>
          <a:prstGeom prst="triangl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6-Point Star 43"/>
          <p:cNvSpPr>
            <a:spLocks noChangeAspect="1"/>
          </p:cNvSpPr>
          <p:nvPr/>
        </p:nvSpPr>
        <p:spPr>
          <a:xfrm>
            <a:off x="5954963" y="3431469"/>
            <a:ext cx="151167" cy="183288"/>
          </a:xfrm>
          <a:prstGeom prst="star6">
            <a:avLst/>
          </a:prstGeom>
          <a:solidFill>
            <a:srgbClr val="0000FF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792860" y="3983206"/>
            <a:ext cx="137160" cy="13030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4074872" y="4191109"/>
            <a:ext cx="144780" cy="128200"/>
          </a:xfrm>
          <a:prstGeom prst="triangle">
            <a:avLst/>
          </a:prstGeom>
          <a:solidFill>
            <a:srgbClr val="0000FF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10032" y="3835711"/>
            <a:ext cx="138113" cy="139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iamond 48"/>
          <p:cNvSpPr/>
          <p:nvPr/>
        </p:nvSpPr>
        <p:spPr>
          <a:xfrm>
            <a:off x="4304252" y="4829183"/>
            <a:ext cx="146304" cy="146304"/>
          </a:xfrm>
          <a:prstGeom prst="diamond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946454" y="2076359"/>
            <a:ext cx="1098496" cy="930254"/>
            <a:chOff x="2946454" y="2076359"/>
            <a:chExt cx="1098496" cy="930254"/>
          </a:xfrm>
        </p:grpSpPr>
        <p:sp>
          <p:nvSpPr>
            <p:cNvPr id="53" name="Content Placeholder 8"/>
            <p:cNvSpPr txBox="1">
              <a:spLocks/>
            </p:cNvSpPr>
            <p:nvPr/>
          </p:nvSpPr>
          <p:spPr>
            <a:xfrm>
              <a:off x="2946454" y="2680829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Lower Better</a:t>
              </a:r>
            </a:p>
          </p:txBody>
        </p:sp>
        <p:sp>
          <p:nvSpPr>
            <p:cNvPr id="54" name="Content Placeholder 8"/>
            <p:cNvSpPr txBox="1">
              <a:spLocks/>
            </p:cNvSpPr>
            <p:nvPr/>
          </p:nvSpPr>
          <p:spPr>
            <a:xfrm>
              <a:off x="2959154" y="2100933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Higher Better</a:t>
              </a: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>
              <a:off x="2990600" y="2082066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rot="5400000">
              <a:off x="2541624" y="2526540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28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Conclusions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/>
              <a:t>We demonstrate that is possible to remove unimportant, or least important, filters by estimating their importance using </a:t>
            </a:r>
            <a:r>
              <a:rPr lang="en-US" dirty="0" smtClean="0"/>
              <a:t>PLS</a:t>
            </a:r>
          </a:p>
          <a:p>
            <a:endParaRPr lang="pt-BR" dirty="0"/>
          </a:p>
          <a:p>
            <a:endParaRPr lang="en-US" dirty="0" smtClean="0"/>
          </a:p>
          <a:p>
            <a:r>
              <a:rPr lang="en-US" dirty="0" smtClean="0"/>
              <a:t>Compared </a:t>
            </a:r>
            <a:r>
              <a:rPr lang="en-US" dirty="0"/>
              <a:t>to existing criteria for determining filter importance, PLS achieves the lowest drop in </a:t>
            </a:r>
            <a:r>
              <a:rPr lang="en-US" dirty="0" smtClean="0"/>
              <a:t>accuracy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en-US" dirty="0"/>
              <a:t>Compared to state-of-the-art pruning approaches, our strategy for removing filters achieves one of the best trade-offs between FLOP reduction and accuracy drop</a:t>
            </a:r>
          </a:p>
        </p:txBody>
      </p:sp>
      <p:sp>
        <p:nvSpPr>
          <p:cNvPr id="4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Pruning Filters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6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Theoretical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/>
              <a:t>Pruning Approaches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Filters</a:t>
            </a:r>
          </a:p>
          <a:p>
            <a:pPr lvl="1"/>
            <a:r>
              <a:rPr lang="en-US" b="1" dirty="0" smtClean="0"/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 smtClean="0"/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 err="1" smtClean="0"/>
              <a:t>HyperNet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9548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Pruning Layers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259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Layers</a:t>
            </a:r>
            <a:endParaRPr lang="en-US" b="1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191500" cy="868982"/>
          </a:xfrm>
        </p:spPr>
        <p:txBody>
          <a:bodyPr>
            <a:normAutofit/>
          </a:bodyPr>
          <a:lstStyle/>
          <a:p>
            <a:r>
              <a:rPr lang="en-US" dirty="0"/>
              <a:t>Identify and remove </a:t>
            </a:r>
            <a:r>
              <a:rPr lang="en-US" dirty="0" smtClean="0"/>
              <a:t>(red dashed rectangles) layers that </a:t>
            </a:r>
            <a:r>
              <a:rPr lang="en-US" dirty="0"/>
              <a:t>preserve as much accuracy as </a:t>
            </a:r>
            <a:r>
              <a:rPr lang="en-US" dirty="0" smtClean="0"/>
              <a:t>possible</a:t>
            </a:r>
            <a:endParaRPr lang="en-US" sz="2000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603835" y="2212047"/>
            <a:ext cx="3936331" cy="4190986"/>
            <a:chOff x="3255256" y="2212047"/>
            <a:chExt cx="3936331" cy="4190986"/>
          </a:xfrm>
        </p:grpSpPr>
        <p:grpSp>
          <p:nvGrpSpPr>
            <p:cNvPr id="10" name="Group 9"/>
            <p:cNvGrpSpPr/>
            <p:nvPr/>
          </p:nvGrpSpPr>
          <p:grpSpPr>
            <a:xfrm>
              <a:off x="3255256" y="2212047"/>
              <a:ext cx="3936331" cy="1979710"/>
              <a:chOff x="1654175" y="2273300"/>
              <a:chExt cx="3936331" cy="19797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654175" y="2273300"/>
                <a:ext cx="3936331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Arrow Connector 34"/>
              <p:cNvCxnSpPr>
                <a:stCxn id="33" idx="3"/>
                <a:endCxn id="32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2" idx="3"/>
                <a:endCxn id="34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3443412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Arrow Connector 64"/>
              <p:cNvCxnSpPr>
                <a:endCxn id="64" idx="1"/>
              </p:cNvCxnSpPr>
              <p:nvPr/>
            </p:nvCxnSpPr>
            <p:spPr>
              <a:xfrm>
                <a:off x="3253735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3980889" y="2369499"/>
                <a:ext cx="351964" cy="17818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Arrow Connector 66"/>
              <p:cNvCxnSpPr>
                <a:endCxn id="66" idx="1"/>
              </p:cNvCxnSpPr>
              <p:nvPr/>
            </p:nvCxnSpPr>
            <p:spPr>
              <a:xfrm>
                <a:off x="3791212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/>
              <p:cNvSpPr/>
              <p:nvPr/>
            </p:nvSpPr>
            <p:spPr>
              <a:xfrm>
                <a:off x="4506723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9" name="Straight Arrow Connector 68"/>
              <p:cNvCxnSpPr>
                <a:stCxn id="66" idx="3"/>
                <a:endCxn id="68" idx="1"/>
              </p:cNvCxnSpPr>
              <p:nvPr/>
            </p:nvCxnSpPr>
            <p:spPr>
              <a:xfrm>
                <a:off x="4332853" y="3260434"/>
                <a:ext cx="1738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37"/>
            <p:cNvCxnSpPr/>
            <p:nvPr/>
          </p:nvCxnSpPr>
          <p:spPr>
            <a:xfrm>
              <a:off x="3386457" y="5347785"/>
              <a:ext cx="3733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3759837" y="4959165"/>
              <a:ext cx="289560" cy="388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049397" y="4959165"/>
              <a:ext cx="13639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47" idx="0"/>
            </p:cNvCxnSpPr>
            <p:nvPr/>
          </p:nvCxnSpPr>
          <p:spPr>
            <a:xfrm>
              <a:off x="5413377" y="4959165"/>
              <a:ext cx="220978" cy="348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43" idx="1"/>
            </p:cNvCxnSpPr>
            <p:nvPr/>
          </p:nvCxnSpPr>
          <p:spPr>
            <a:xfrm>
              <a:off x="3759837" y="5347785"/>
              <a:ext cx="320040" cy="487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4079877" y="5347785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20897" y="5347785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69537" y="5347785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45" idx="3"/>
              <a:endCxn id="47" idx="4"/>
            </p:cNvCxnSpPr>
            <p:nvPr/>
          </p:nvCxnSpPr>
          <p:spPr>
            <a:xfrm flipV="1">
              <a:off x="5375277" y="5496375"/>
              <a:ext cx="259078" cy="339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5534342" y="5308018"/>
              <a:ext cx="200026" cy="1883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/>
            <p:cNvCxnSpPr>
              <a:stCxn id="43" idx="3"/>
              <a:endCxn id="44" idx="1"/>
            </p:cNvCxnSpPr>
            <p:nvPr/>
          </p:nvCxnSpPr>
          <p:spPr>
            <a:xfrm>
              <a:off x="4285617" y="5835465"/>
              <a:ext cx="335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4" idx="3"/>
              <a:endCxn id="45" idx="1"/>
            </p:cNvCxnSpPr>
            <p:nvPr/>
          </p:nvCxnSpPr>
          <p:spPr>
            <a:xfrm>
              <a:off x="4826637" y="5835465"/>
              <a:ext cx="342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34355" y="5347785"/>
              <a:ext cx="0" cy="105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581970" y="5402196"/>
              <a:ext cx="1095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ontent Placeholder 8"/>
            <p:cNvSpPr txBox="1">
              <a:spLocks/>
            </p:cNvSpPr>
            <p:nvPr/>
          </p:nvSpPr>
          <p:spPr>
            <a:xfrm rot="16200000">
              <a:off x="3603320" y="5766456"/>
              <a:ext cx="1083571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Conv. Layer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3297945" y="4847232"/>
              <a:ext cx="2590800" cy="154206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3297945" y="4090116"/>
              <a:ext cx="1192208" cy="752775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842116" y="4090116"/>
              <a:ext cx="1046629" cy="757116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6" name="Content Placeholder 8"/>
            <p:cNvSpPr txBox="1">
              <a:spLocks/>
            </p:cNvSpPr>
            <p:nvPr/>
          </p:nvSpPr>
          <p:spPr>
            <a:xfrm rot="16200000">
              <a:off x="4136962" y="5766456"/>
              <a:ext cx="1083571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Conv. Layer</a:t>
              </a:r>
            </a:p>
          </p:txBody>
        </p:sp>
        <p:sp>
          <p:nvSpPr>
            <p:cNvPr id="57" name="Content Placeholder 8"/>
            <p:cNvSpPr txBox="1">
              <a:spLocks/>
            </p:cNvSpPr>
            <p:nvPr/>
          </p:nvSpPr>
          <p:spPr>
            <a:xfrm rot="16200000">
              <a:off x="4685588" y="5766456"/>
              <a:ext cx="1083571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Conv. Layer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566918" y="3199181"/>
              <a:ext cx="517518" cy="75438"/>
              <a:chOff x="3421889" y="3192888"/>
              <a:chExt cx="517518" cy="75438"/>
            </a:xfrm>
          </p:grpSpPr>
          <p:sp>
            <p:nvSpPr>
              <p:cNvPr id="60" name="Oval 59"/>
              <p:cNvSpPr/>
              <p:nvPr/>
            </p:nvSpPr>
            <p:spPr>
              <a:xfrm rot="5400000">
                <a:off x="3642929" y="3192888"/>
                <a:ext cx="75438" cy="75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 rot="5400000">
                <a:off x="3863969" y="3192888"/>
                <a:ext cx="75438" cy="75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 rot="5400000">
                <a:off x="3421889" y="3192888"/>
                <a:ext cx="75438" cy="75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5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Pruning Layer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Layers</a:t>
            </a:r>
            <a:endParaRPr lang="en-US" b="1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138544" y="2377440"/>
            <a:ext cx="2347911" cy="1363980"/>
            <a:chOff x="457200" y="2377440"/>
            <a:chExt cx="2347911" cy="136398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457200" y="2766060"/>
              <a:ext cx="3733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830580" y="2377440"/>
              <a:ext cx="289560" cy="388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20140" y="2377440"/>
              <a:ext cx="13639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26" idx="0"/>
            </p:cNvCxnSpPr>
            <p:nvPr/>
          </p:nvCxnSpPr>
          <p:spPr>
            <a:xfrm>
              <a:off x="2484120" y="2377440"/>
              <a:ext cx="220978" cy="348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8" idx="1"/>
            </p:cNvCxnSpPr>
            <p:nvPr/>
          </p:nvCxnSpPr>
          <p:spPr>
            <a:xfrm>
              <a:off x="830580" y="2766060"/>
              <a:ext cx="320040" cy="487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15062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164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4028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3"/>
              <a:endCxn id="26" idx="4"/>
            </p:cNvCxnSpPr>
            <p:nvPr/>
          </p:nvCxnSpPr>
          <p:spPr>
            <a:xfrm flipV="1">
              <a:off x="2446020" y="2914650"/>
              <a:ext cx="259078" cy="339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605085" y="2726293"/>
              <a:ext cx="200026" cy="1883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>
              <a:stCxn id="18" idx="3"/>
              <a:endCxn id="20" idx="1"/>
            </p:cNvCxnSpPr>
            <p:nvPr/>
          </p:nvCxnSpPr>
          <p:spPr>
            <a:xfrm>
              <a:off x="1356360" y="3253740"/>
              <a:ext cx="335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20" idx="3"/>
              <a:endCxn id="21" idx="1"/>
            </p:cNvCxnSpPr>
            <p:nvPr/>
          </p:nvCxnSpPr>
          <p:spPr>
            <a:xfrm>
              <a:off x="1897380" y="3253740"/>
              <a:ext cx="342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705098" y="2766060"/>
              <a:ext cx="0" cy="105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2652713" y="2820471"/>
              <a:ext cx="1095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486455" y="2439127"/>
            <a:ext cx="2945444" cy="1363980"/>
            <a:chOff x="-140333" y="2377440"/>
            <a:chExt cx="2945444" cy="1363980"/>
          </a:xfrm>
        </p:grpSpPr>
        <p:cxnSp>
          <p:nvCxnSpPr>
            <p:cNvPr id="52" name="Straight Arrow Connector 51"/>
            <p:cNvCxnSpPr>
              <a:stCxn id="26" idx="6"/>
            </p:cNvCxnSpPr>
            <p:nvPr/>
          </p:nvCxnSpPr>
          <p:spPr>
            <a:xfrm>
              <a:off x="-140333" y="2758785"/>
              <a:ext cx="970913" cy="7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830580" y="2377440"/>
              <a:ext cx="289560" cy="388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20140" y="2377440"/>
              <a:ext cx="13639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61" idx="0"/>
            </p:cNvCxnSpPr>
            <p:nvPr/>
          </p:nvCxnSpPr>
          <p:spPr>
            <a:xfrm>
              <a:off x="2484120" y="2377440"/>
              <a:ext cx="220978" cy="348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57" idx="1"/>
            </p:cNvCxnSpPr>
            <p:nvPr/>
          </p:nvCxnSpPr>
          <p:spPr>
            <a:xfrm>
              <a:off x="830580" y="2766060"/>
              <a:ext cx="320040" cy="487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115062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69164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4028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9" idx="3"/>
              <a:endCxn id="61" idx="4"/>
            </p:cNvCxnSpPr>
            <p:nvPr/>
          </p:nvCxnSpPr>
          <p:spPr>
            <a:xfrm flipV="1">
              <a:off x="2446020" y="2914650"/>
              <a:ext cx="259078" cy="339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605085" y="2726293"/>
              <a:ext cx="200026" cy="1883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>
              <a:stCxn id="57" idx="3"/>
              <a:endCxn id="58" idx="1"/>
            </p:cNvCxnSpPr>
            <p:nvPr/>
          </p:nvCxnSpPr>
          <p:spPr>
            <a:xfrm>
              <a:off x="1356360" y="3253740"/>
              <a:ext cx="335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8" idx="3"/>
              <a:endCxn id="59" idx="1"/>
            </p:cNvCxnSpPr>
            <p:nvPr/>
          </p:nvCxnSpPr>
          <p:spPr>
            <a:xfrm>
              <a:off x="1897380" y="3253740"/>
              <a:ext cx="342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705098" y="2766060"/>
              <a:ext cx="0" cy="105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652713" y="2820471"/>
              <a:ext cx="1095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431899" y="2502083"/>
            <a:ext cx="2897819" cy="1363980"/>
            <a:chOff x="-92708" y="2377440"/>
            <a:chExt cx="2897819" cy="1363980"/>
          </a:xfrm>
        </p:grpSpPr>
        <p:cxnSp>
          <p:nvCxnSpPr>
            <p:cNvPr id="70" name="Straight Arrow Connector 69"/>
            <p:cNvCxnSpPr>
              <a:stCxn id="61" idx="6"/>
            </p:cNvCxnSpPr>
            <p:nvPr/>
          </p:nvCxnSpPr>
          <p:spPr>
            <a:xfrm>
              <a:off x="-92708" y="2757516"/>
              <a:ext cx="923288" cy="85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830580" y="2377440"/>
              <a:ext cx="289560" cy="388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120140" y="2377440"/>
              <a:ext cx="13639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9" idx="0"/>
            </p:cNvCxnSpPr>
            <p:nvPr/>
          </p:nvCxnSpPr>
          <p:spPr>
            <a:xfrm>
              <a:off x="2484120" y="2377440"/>
              <a:ext cx="220978" cy="348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75" idx="1"/>
            </p:cNvCxnSpPr>
            <p:nvPr/>
          </p:nvCxnSpPr>
          <p:spPr>
            <a:xfrm>
              <a:off x="830580" y="2766060"/>
              <a:ext cx="320040" cy="487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115062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69164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24028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>
              <a:stCxn id="77" idx="3"/>
              <a:endCxn id="79" idx="4"/>
            </p:cNvCxnSpPr>
            <p:nvPr/>
          </p:nvCxnSpPr>
          <p:spPr>
            <a:xfrm flipV="1">
              <a:off x="2446020" y="2914650"/>
              <a:ext cx="259078" cy="339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2605085" y="2726293"/>
              <a:ext cx="200026" cy="1883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75" idx="3"/>
              <a:endCxn id="76" idx="1"/>
            </p:cNvCxnSpPr>
            <p:nvPr/>
          </p:nvCxnSpPr>
          <p:spPr>
            <a:xfrm>
              <a:off x="1356360" y="3253740"/>
              <a:ext cx="335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6" idx="3"/>
              <a:endCxn id="77" idx="1"/>
            </p:cNvCxnSpPr>
            <p:nvPr/>
          </p:nvCxnSpPr>
          <p:spPr>
            <a:xfrm>
              <a:off x="1897380" y="3253740"/>
              <a:ext cx="342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705098" y="2766060"/>
              <a:ext cx="0" cy="105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652713" y="2820471"/>
              <a:ext cx="1095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1407433" y="4178466"/>
            <a:ext cx="1743754" cy="1457230"/>
            <a:chOff x="954751" y="4029906"/>
            <a:chExt cx="2836724" cy="2244879"/>
          </a:xfrm>
        </p:grpSpPr>
        <p:grpSp>
          <p:nvGrpSpPr>
            <p:cNvPr id="88" name="Group 87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6365724" y="3905213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8720788" y="45785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8196861" y="5363794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8184644" y="5545622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7358297" y="463179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7683932" y="4720773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012399" y="4807905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7283724" y="564540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6884579" y="5616433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7112512" y="5522238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7859887" y="5403298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818709" y="374597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450649" y="439605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>
            <a:grpSpLocks noChangeAspect="1"/>
          </p:cNvGrpSpPr>
          <p:nvPr/>
        </p:nvGrpSpPr>
        <p:grpSpPr>
          <a:xfrm>
            <a:off x="4340138" y="4178466"/>
            <a:ext cx="1743754" cy="1457230"/>
            <a:chOff x="954751" y="4029906"/>
            <a:chExt cx="2836724" cy="2244879"/>
          </a:xfrm>
        </p:grpSpPr>
        <p:grpSp>
          <p:nvGrpSpPr>
            <p:cNvPr id="155" name="Group 154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Rectangle 200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56" name="Straight Connector 155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>
            <a:grpSpLocks noChangeAspect="1"/>
          </p:cNvGrpSpPr>
          <p:nvPr/>
        </p:nvGrpSpPr>
        <p:grpSpPr>
          <a:xfrm>
            <a:off x="7261702" y="4178466"/>
            <a:ext cx="1743754" cy="1457230"/>
            <a:chOff x="954751" y="4029906"/>
            <a:chExt cx="2836724" cy="2244879"/>
          </a:xfrm>
        </p:grpSpPr>
        <p:grpSp>
          <p:nvGrpSpPr>
            <p:cNvPr id="206" name="Group 205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8125166" y="465887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8156249" y="4983729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8939597" y="4705162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8927381" y="4816650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8707890" y="5166615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8546631" y="5445393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5808363" y="454591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6133998" y="4634896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6462464" y="4722028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6631669" y="415834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6652570" y="4359429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6232525" y="4129370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6047014" y="429008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6634458" y="3732975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6460458" y="4035176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6359400" y="439440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Rectangle 251"/>
              <p:cNvSpPr/>
              <p:nvPr/>
            </p:nvSpPr>
            <p:spPr>
              <a:xfrm>
                <a:off x="8602624" y="474466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8073403" y="4944279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8066127" y="519337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8254831" y="4872515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07" name="Straight Connector 206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>
            <a:stCxn id="79" idx="4"/>
          </p:cNvCxnSpPr>
          <p:nvPr/>
        </p:nvCxnSpPr>
        <p:spPr>
          <a:xfrm>
            <a:off x="8229705" y="3039293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>
            <a:off x="5324399" y="2962637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>
            <a:off x="2382211" y="2916230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8493394" y="2875673"/>
            <a:ext cx="465766" cy="67894"/>
            <a:chOff x="5915497" y="3199181"/>
            <a:chExt cx="517518" cy="75438"/>
          </a:xfrm>
        </p:grpSpPr>
        <p:sp>
          <p:nvSpPr>
            <p:cNvPr id="259" name="Oval 258"/>
            <p:cNvSpPr/>
            <p:nvPr/>
          </p:nvSpPr>
          <p:spPr>
            <a:xfrm rot="5400000">
              <a:off x="6136537" y="3199181"/>
              <a:ext cx="75438" cy="75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 rot="5400000">
              <a:off x="6357577" y="3199181"/>
              <a:ext cx="75438" cy="75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/>
            <p:cNvSpPr/>
            <p:nvPr/>
          </p:nvSpPr>
          <p:spPr>
            <a:xfrm rot="5400000">
              <a:off x="5915497" y="3199181"/>
              <a:ext cx="75438" cy="75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2" name="Content Placeholder 8"/>
          <p:cNvSpPr txBox="1">
            <a:spLocks/>
          </p:cNvSpPr>
          <p:nvPr/>
        </p:nvSpPr>
        <p:spPr>
          <a:xfrm rot="16200000">
            <a:off x="340309" y="3177404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3" name="Content Placeholder 8"/>
          <p:cNvSpPr txBox="1">
            <a:spLocks/>
          </p:cNvSpPr>
          <p:nvPr/>
        </p:nvSpPr>
        <p:spPr>
          <a:xfrm rot="16200000">
            <a:off x="891701" y="3177403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4" name="Content Placeholder 8"/>
          <p:cNvSpPr txBox="1">
            <a:spLocks/>
          </p:cNvSpPr>
          <p:nvPr/>
        </p:nvSpPr>
        <p:spPr>
          <a:xfrm rot="16200000">
            <a:off x="1441825" y="3177404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5" name="Content Placeholder 8"/>
          <p:cNvSpPr txBox="1">
            <a:spLocks/>
          </p:cNvSpPr>
          <p:nvPr/>
        </p:nvSpPr>
        <p:spPr>
          <a:xfrm rot="16200000">
            <a:off x="3279786" y="3244250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6" name="Content Placeholder 8"/>
          <p:cNvSpPr txBox="1">
            <a:spLocks/>
          </p:cNvSpPr>
          <p:nvPr/>
        </p:nvSpPr>
        <p:spPr>
          <a:xfrm rot="16200000">
            <a:off x="3831178" y="3244249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7" name="Content Placeholder 8"/>
          <p:cNvSpPr txBox="1">
            <a:spLocks/>
          </p:cNvSpPr>
          <p:nvPr/>
        </p:nvSpPr>
        <p:spPr>
          <a:xfrm rot="16200000">
            <a:off x="4381302" y="3244250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8" name="Content Placeholder 8"/>
          <p:cNvSpPr txBox="1">
            <a:spLocks/>
          </p:cNvSpPr>
          <p:nvPr/>
        </p:nvSpPr>
        <p:spPr>
          <a:xfrm rot="16200000">
            <a:off x="6189213" y="3300361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69" name="Content Placeholder 8"/>
          <p:cNvSpPr txBox="1">
            <a:spLocks/>
          </p:cNvSpPr>
          <p:nvPr/>
        </p:nvSpPr>
        <p:spPr>
          <a:xfrm rot="16200000">
            <a:off x="6740605" y="3300360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  <p:sp>
        <p:nvSpPr>
          <p:cNvPr id="270" name="Content Placeholder 8"/>
          <p:cNvSpPr txBox="1">
            <a:spLocks/>
          </p:cNvSpPr>
          <p:nvPr/>
        </p:nvSpPr>
        <p:spPr>
          <a:xfrm rot="16200000">
            <a:off x="7285649" y="3300361"/>
            <a:ext cx="1083571" cy="18958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Conv. Layer</a:t>
            </a:r>
          </a:p>
        </p:txBody>
      </p:sp>
    </p:spTree>
    <p:extLst>
      <p:ext uri="{BB962C8B-B14F-4D97-AF65-F5344CB8AC3E}">
        <p14:creationId xmlns:p14="http://schemas.microsoft.com/office/powerpoint/2010/main" val="10588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Overview</a:t>
            </a:r>
            <a:endParaRPr lang="en-US" b="1" dirty="0">
              <a:effectLst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2623" y="2669050"/>
            <a:ext cx="8998754" cy="1534650"/>
            <a:chOff x="72623" y="2669050"/>
            <a:chExt cx="8998754" cy="1534650"/>
          </a:xfrm>
        </p:grpSpPr>
        <p:sp>
          <p:nvSpPr>
            <p:cNvPr id="8" name="Rectangle 7"/>
            <p:cNvSpPr/>
            <p:nvPr/>
          </p:nvSpPr>
          <p:spPr>
            <a:xfrm>
              <a:off x="72623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Layer (module)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Representation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26372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Dimensionality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Reduction</a:t>
              </a:r>
              <a:r>
                <a:rPr lang="pt-BR" sz="1600" dirty="0" smtClean="0">
                  <a:solidFill>
                    <a:schemeClr val="tx1"/>
                  </a:solidFill>
                </a:rPr>
                <a:t> (PLS)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80121" y="3188843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Layer Importance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(VIP)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57079" y="3192248"/>
              <a:ext cx="1914298" cy="10114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Prune and 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Fine-Tune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Elbow Connector 13"/>
            <p:cNvCxnSpPr>
              <a:stCxn id="13" idx="0"/>
              <a:endCxn id="8" idx="0"/>
            </p:cNvCxnSpPr>
            <p:nvPr/>
          </p:nvCxnSpPr>
          <p:spPr>
            <a:xfrm rot="16200000" flipV="1">
              <a:off x="4570298" y="-351682"/>
              <a:ext cx="3405" cy="7084456"/>
            </a:xfrm>
            <a:prstGeom prst="bentConnector3">
              <a:avLst>
                <a:gd name="adj1" fmla="val 6813656"/>
              </a:avLst>
            </a:prstGeom>
            <a:ln w="2222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Slide Number Placeholder 4"/>
            <p:cNvSpPr txBox="1">
              <a:spLocks/>
            </p:cNvSpPr>
            <p:nvPr/>
          </p:nvSpPr>
          <p:spPr>
            <a:xfrm>
              <a:off x="3509581" y="2669050"/>
              <a:ext cx="20453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Repeat # Iterations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8" idx="3"/>
              <a:endCxn id="11" idx="1"/>
            </p:cNvCxnSpPr>
            <p:nvPr/>
          </p:nvCxnSpPr>
          <p:spPr>
            <a:xfrm>
              <a:off x="1986921" y="3694569"/>
              <a:ext cx="4394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>
            <a:xfrm>
              <a:off x="4340670" y="3694569"/>
              <a:ext cx="4394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>
            <a:xfrm>
              <a:off x="6694419" y="3694569"/>
              <a:ext cx="462660" cy="3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Pruning Layers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1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Experiments</a:t>
            </a:r>
            <a:br>
              <a:rPr lang="en-US" sz="6000" dirty="0" smtClean="0"/>
            </a:br>
            <a:r>
              <a:rPr lang="en-US" sz="6000" dirty="0" smtClean="0"/>
              <a:t>Pruning Layers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506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Criteria</a:t>
            </a:r>
            <a:endParaRPr lang="en-US" b="1" dirty="0">
              <a:effectLst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Layers</a:t>
            </a:r>
            <a:endParaRPr lang="en-US" b="1" dirty="0"/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>
          <a:xfrm>
            <a:off x="-9371" y="5411362"/>
            <a:ext cx="8400896" cy="1297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</a:t>
            </a:r>
            <a:r>
              <a:rPr lang="pt-BR" sz="1200" dirty="0">
                <a:solidFill>
                  <a:schemeClr val="tx1"/>
                </a:solidFill>
              </a:rPr>
              <a:t>et al. (2015</a:t>
            </a:r>
            <a:r>
              <a:rPr lang="pt-BR" sz="1200" dirty="0" smtClean="0">
                <a:solidFill>
                  <a:schemeClr val="tx1"/>
                </a:solidFill>
              </a:rPr>
              <a:t>). </a:t>
            </a:r>
            <a:r>
              <a:rPr lang="pt-BR" sz="1200" dirty="0">
                <a:solidFill>
                  <a:schemeClr val="tx1"/>
                </a:solidFill>
              </a:rPr>
              <a:t>Infinite feature selection. In </a:t>
            </a:r>
            <a:r>
              <a:rPr lang="pt-BR" sz="1200" dirty="0" smtClean="0">
                <a:solidFill>
                  <a:schemeClr val="tx1"/>
                </a:solidFill>
              </a:rPr>
              <a:t>ICCV.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(2017). </a:t>
            </a:r>
            <a:r>
              <a:rPr lang="en-US" sz="1200" dirty="0">
                <a:solidFill>
                  <a:schemeClr val="tx1"/>
                </a:solidFill>
              </a:rPr>
              <a:t>Infinite latent feature selection: A probabilistic latent graph-based ranking approach. In </a:t>
            </a:r>
            <a:r>
              <a:rPr lang="en-US" sz="1200" dirty="0" smtClean="0">
                <a:solidFill>
                  <a:schemeClr val="tx1"/>
                </a:solidFill>
              </a:rPr>
              <a:t>ICCV.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(2020). </a:t>
            </a:r>
            <a:r>
              <a:rPr lang="en-US" sz="1200" dirty="0">
                <a:solidFill>
                  <a:schemeClr val="tx1"/>
                </a:solidFill>
              </a:rPr>
              <a:t>Infinite feature selection: a graph-based feature filtering approach. In </a:t>
            </a:r>
            <a:r>
              <a:rPr lang="en-US" sz="1200" dirty="0" smtClean="0">
                <a:solidFill>
                  <a:schemeClr val="tx1"/>
                </a:solidFill>
              </a:rPr>
              <a:t>PAMI.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Luo and Wu (2020). </a:t>
            </a:r>
            <a:r>
              <a:rPr lang="en-US" sz="1200" i="1" dirty="0">
                <a:solidFill>
                  <a:schemeClr val="tx1"/>
                </a:solidFill>
              </a:rPr>
              <a:t>Neural network pruning with residual-connections and limited-data. </a:t>
            </a:r>
            <a:r>
              <a:rPr lang="en-US" sz="1200" dirty="0">
                <a:solidFill>
                  <a:schemeClr val="tx1"/>
                </a:solidFill>
              </a:rPr>
              <a:t>In CVPR</a:t>
            </a:r>
            <a:r>
              <a:rPr lang="en-US" sz="1200" i="1" dirty="0">
                <a:solidFill>
                  <a:schemeClr val="tx1"/>
                </a:solidFill>
              </a:rPr>
              <a:t>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Lin et al. (2020). </a:t>
            </a:r>
            <a:r>
              <a:rPr lang="en-US" sz="1200" i="1" dirty="0" err="1" smtClean="0">
                <a:solidFill>
                  <a:schemeClr val="tx1"/>
                </a:solidFill>
              </a:rPr>
              <a:t>Hrank</a:t>
            </a:r>
            <a:r>
              <a:rPr lang="en-US" sz="1200" i="1" dirty="0" smtClean="0">
                <a:solidFill>
                  <a:schemeClr val="tx1"/>
                </a:solidFill>
              </a:rPr>
              <a:t>: Filter pruning using high-rank feature map</a:t>
            </a:r>
            <a:r>
              <a:rPr lang="en-US" sz="1200" dirty="0" smtClean="0">
                <a:solidFill>
                  <a:schemeClr val="tx1"/>
                </a:solidFill>
              </a:rPr>
              <a:t>. In CVPR.</a:t>
            </a: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Tan and </a:t>
            </a:r>
            <a:r>
              <a:rPr lang="en-US" sz="1200" dirty="0" err="1" smtClean="0">
                <a:solidFill>
                  <a:schemeClr val="tx1"/>
                </a:solidFill>
              </a:rPr>
              <a:t>Montani</a:t>
            </a:r>
            <a:r>
              <a:rPr lang="en-US" sz="1200" dirty="0">
                <a:solidFill>
                  <a:schemeClr val="tx1"/>
                </a:solidFill>
              </a:rPr>
              <a:t> (2020). </a:t>
            </a:r>
            <a:r>
              <a:rPr lang="en-US" sz="1200" i="1" dirty="0" err="1">
                <a:solidFill>
                  <a:schemeClr val="tx1"/>
                </a:solidFill>
              </a:rPr>
              <a:t>Dropnet</a:t>
            </a:r>
            <a:r>
              <a:rPr lang="en-US" sz="1200" i="1" dirty="0">
                <a:solidFill>
                  <a:schemeClr val="tx1"/>
                </a:solidFill>
              </a:rPr>
              <a:t>: Reducing neural network complexity via iterative pruning</a:t>
            </a:r>
            <a:r>
              <a:rPr lang="en-US" sz="1200" dirty="0">
                <a:solidFill>
                  <a:schemeClr val="tx1"/>
                </a:solidFill>
              </a:rPr>
              <a:t>. In ICML.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42874" y="1439245"/>
            <a:ext cx="1944304" cy="3681104"/>
            <a:chOff x="5793460" y="1410942"/>
            <a:chExt cx="1944304" cy="3681104"/>
          </a:xfrm>
        </p:grpSpPr>
        <p:sp>
          <p:nvSpPr>
            <p:cNvPr id="3" name="Rectangle 2"/>
            <p:cNvSpPr/>
            <p:nvPr/>
          </p:nvSpPr>
          <p:spPr>
            <a:xfrm>
              <a:off x="5793460" y="1410942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Pre-trained</a:t>
              </a:r>
              <a:endParaRPr lang="pt-B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Architecture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93460" y="2808394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 err="1" smtClean="0">
                  <a:solidFill>
                    <a:schemeClr val="tx1"/>
                  </a:solidFill>
                </a:rPr>
                <a:t>Pruning</a:t>
              </a:r>
              <a:endParaRPr lang="pt-BR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pt-BR" sz="1600" b="1" dirty="0" err="1" smtClean="0">
                  <a:solidFill>
                    <a:schemeClr val="tx1"/>
                  </a:solidFill>
                </a:rPr>
                <a:t>Criteria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93460" y="4205847"/>
              <a:ext cx="1944304" cy="8861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 err="1" smtClean="0">
                  <a:solidFill>
                    <a:schemeClr val="tx1"/>
                  </a:solidFill>
                </a:rPr>
                <a:t>Prune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  <a:r>
                <a:rPr lang="pt-BR" sz="1600" dirty="0" err="1" smtClean="0">
                  <a:solidFill>
                    <a:schemeClr val="tx1"/>
                  </a:solidFill>
                </a:rPr>
                <a:t>and</a:t>
              </a:r>
              <a:r>
                <a:rPr lang="pt-BR" sz="16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pt-BR" sz="1600" dirty="0" smtClean="0">
                  <a:solidFill>
                    <a:schemeClr val="tx1"/>
                  </a:solidFill>
                </a:rPr>
                <a:t>Fine-Tune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3" idx="2"/>
              <a:endCxn id="24" idx="0"/>
            </p:cNvCxnSpPr>
            <p:nvPr/>
          </p:nvCxnSpPr>
          <p:spPr>
            <a:xfrm>
              <a:off x="6765612" y="2297141"/>
              <a:ext cx="0" cy="5112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4" idx="2"/>
              <a:endCxn id="25" idx="0"/>
            </p:cNvCxnSpPr>
            <p:nvPr/>
          </p:nvCxnSpPr>
          <p:spPr>
            <a:xfrm>
              <a:off x="6765612" y="3694593"/>
              <a:ext cx="0" cy="511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95300" y="1308105"/>
            <a:ext cx="5223939" cy="3995558"/>
          </a:xfrm>
        </p:spPr>
        <p:txBody>
          <a:bodyPr>
            <a:normAutofit/>
          </a:bodyPr>
          <a:lstStyle/>
          <a:p>
            <a:r>
              <a:rPr lang="en-US" dirty="0" smtClean="0"/>
              <a:t>Pruning criteria</a:t>
            </a:r>
          </a:p>
          <a:p>
            <a:pPr lvl="1"/>
            <a:r>
              <a:rPr lang="en-US" dirty="0" smtClean="0"/>
              <a:t>KL [</a:t>
            </a:r>
            <a:r>
              <a:rPr lang="en-US" dirty="0" err="1" smtClean="0"/>
              <a:t>Luo</a:t>
            </a:r>
            <a:r>
              <a:rPr lang="en-US" dirty="0" smtClean="0"/>
              <a:t> and Wu 2020]</a:t>
            </a:r>
          </a:p>
          <a:p>
            <a:pPr lvl="1"/>
            <a:r>
              <a:rPr lang="pt-BR" dirty="0" smtClean="0"/>
              <a:t>HRANK [Lin et al. 2020]</a:t>
            </a:r>
          </a:p>
          <a:p>
            <a:pPr lvl="1"/>
            <a:r>
              <a:rPr lang="pt-BR" dirty="0" smtClean="0"/>
              <a:t>ABS [Tan and Montani 2020]</a:t>
            </a:r>
          </a:p>
          <a:p>
            <a:pPr marL="0" indent="0">
              <a:buNone/>
            </a:pPr>
            <a:endParaRPr lang="pt-BR" dirty="0"/>
          </a:p>
          <a:p>
            <a:r>
              <a:rPr lang="en-US" dirty="0" smtClean="0"/>
              <a:t>Feature selection techniques</a:t>
            </a:r>
          </a:p>
          <a:p>
            <a:pPr lvl="1"/>
            <a:r>
              <a:rPr lang="en-US" dirty="0" err="1" smtClean="0"/>
              <a:t>infFS</a:t>
            </a:r>
            <a:r>
              <a:rPr lang="en-US" dirty="0" smtClean="0"/>
              <a:t> </a:t>
            </a:r>
            <a:r>
              <a:rPr lang="en-US" dirty="0"/>
              <a:t>[</a:t>
            </a:r>
            <a:r>
              <a:rPr lang="en-US" dirty="0" err="1"/>
              <a:t>Roffo</a:t>
            </a:r>
            <a:r>
              <a:rPr lang="en-US" dirty="0"/>
              <a:t> et al. 2015]</a:t>
            </a:r>
          </a:p>
          <a:p>
            <a:pPr lvl="1"/>
            <a:r>
              <a:rPr lang="en-US" dirty="0" err="1"/>
              <a:t>ilFS</a:t>
            </a:r>
            <a:r>
              <a:rPr lang="en-US" dirty="0"/>
              <a:t> [</a:t>
            </a:r>
            <a:r>
              <a:rPr lang="en-US" dirty="0" err="1"/>
              <a:t>Roffo</a:t>
            </a:r>
            <a:r>
              <a:rPr lang="en-US" dirty="0"/>
              <a:t> et al. 2017]</a:t>
            </a:r>
          </a:p>
          <a:p>
            <a:pPr lvl="1"/>
            <a:r>
              <a:rPr lang="en-US" dirty="0" err="1"/>
              <a:t>infFSU</a:t>
            </a:r>
            <a:r>
              <a:rPr lang="en-US" dirty="0"/>
              <a:t> [</a:t>
            </a:r>
            <a:r>
              <a:rPr lang="en-US" dirty="0" err="1"/>
              <a:t>Roffo</a:t>
            </a:r>
            <a:r>
              <a:rPr lang="en-US" dirty="0"/>
              <a:t> et al. 2020]</a:t>
            </a:r>
          </a:p>
        </p:txBody>
      </p:sp>
    </p:spTree>
    <p:extLst>
      <p:ext uri="{BB962C8B-B14F-4D97-AF65-F5344CB8AC3E}">
        <p14:creationId xmlns:p14="http://schemas.microsoft.com/office/powerpoint/2010/main" val="100854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Convolutional Networks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3345817"/>
          </a:xfrm>
        </p:spPr>
        <p:txBody>
          <a:bodyPr>
            <a:normAutofit/>
          </a:bodyPr>
          <a:lstStyle/>
          <a:p>
            <a:r>
              <a:rPr lang="en-US" dirty="0" smtClean="0"/>
              <a:t>Pruning approaches</a:t>
            </a:r>
          </a:p>
          <a:p>
            <a:pPr lvl="1"/>
            <a:r>
              <a:rPr lang="en-US" dirty="0" smtClean="0"/>
              <a:t>Locate </a:t>
            </a:r>
            <a:r>
              <a:rPr lang="en-US" dirty="0"/>
              <a:t>and </a:t>
            </a:r>
            <a:r>
              <a:rPr lang="en-US" dirty="0" smtClean="0"/>
              <a:t>remove structures (i.e., filters or layers) from </a:t>
            </a:r>
            <a:r>
              <a:rPr lang="en-US" dirty="0"/>
              <a:t>the </a:t>
            </a:r>
            <a:r>
              <a:rPr lang="en-US" dirty="0" smtClean="0"/>
              <a:t>architecture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en-US" dirty="0"/>
              <a:t>Existing criteria for pruning </a:t>
            </a:r>
            <a:r>
              <a:rPr lang="en-US" dirty="0" smtClean="0"/>
              <a:t>convolutional networks </a:t>
            </a:r>
            <a:r>
              <a:rPr lang="en-US" dirty="0"/>
              <a:t>are ineffective since the accuracy of the </a:t>
            </a:r>
            <a:r>
              <a:rPr lang="en-US" dirty="0" smtClean="0"/>
              <a:t>original (unpruned</a:t>
            </a:r>
            <a:r>
              <a:rPr lang="en-US" dirty="0"/>
              <a:t>)</a:t>
            </a:r>
            <a:r>
              <a:rPr lang="en-US" dirty="0" smtClean="0"/>
              <a:t> </a:t>
            </a:r>
            <a:r>
              <a:rPr lang="en-US" dirty="0"/>
              <a:t>network is degraded</a:t>
            </a:r>
            <a:endParaRPr lang="en-US" dirty="0" smtClean="0"/>
          </a:p>
          <a:p>
            <a:endParaRPr lang="pt-BR" dirty="0"/>
          </a:p>
          <a:p>
            <a:endParaRPr lang="pt-BR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99568" y="3529584"/>
            <a:ext cx="2983427" cy="2521784"/>
            <a:chOff x="65970" y="4052022"/>
            <a:chExt cx="2983427" cy="25217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70" y="4052022"/>
              <a:ext cx="2983427" cy="2239341"/>
            </a:xfrm>
            <a:prstGeom prst="rect">
              <a:avLst/>
            </a:prstGeom>
          </p:spPr>
        </p:pic>
        <p:sp>
          <p:nvSpPr>
            <p:cNvPr id="80" name="Content Placeholder 8"/>
            <p:cNvSpPr txBox="1">
              <a:spLocks/>
            </p:cNvSpPr>
            <p:nvPr/>
          </p:nvSpPr>
          <p:spPr>
            <a:xfrm>
              <a:off x="424155" y="6248022"/>
              <a:ext cx="2625242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Original, unpruned, Network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93571" y="3529584"/>
            <a:ext cx="2983426" cy="2525327"/>
            <a:chOff x="3493571" y="4048479"/>
            <a:chExt cx="2983426" cy="25253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3571" y="4048479"/>
              <a:ext cx="2983426" cy="2246427"/>
            </a:xfrm>
            <a:prstGeom prst="rect">
              <a:avLst/>
            </a:prstGeom>
          </p:spPr>
        </p:pic>
        <p:sp>
          <p:nvSpPr>
            <p:cNvPr id="82" name="Content Placeholder 8"/>
            <p:cNvSpPr txBox="1">
              <a:spLocks/>
            </p:cNvSpPr>
            <p:nvPr/>
          </p:nvSpPr>
          <p:spPr>
            <a:xfrm>
              <a:off x="3534666" y="6248022"/>
              <a:ext cx="263613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Pruning Neurons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60644" y="3529584"/>
            <a:ext cx="2540518" cy="2525328"/>
            <a:chOff x="6622544" y="4048478"/>
            <a:chExt cx="2540518" cy="25253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171" y="4048478"/>
              <a:ext cx="2097611" cy="2246428"/>
            </a:xfrm>
            <a:prstGeom prst="rect">
              <a:avLst/>
            </a:prstGeom>
          </p:spPr>
        </p:pic>
        <p:sp>
          <p:nvSpPr>
            <p:cNvPr id="86" name="Content Placeholder 8"/>
            <p:cNvSpPr txBox="1">
              <a:spLocks/>
            </p:cNvSpPr>
            <p:nvPr/>
          </p:nvSpPr>
          <p:spPr>
            <a:xfrm>
              <a:off x="6622544" y="6248022"/>
              <a:ext cx="2540518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Pruning Layers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2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Criteria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113475"/>
                  </p:ext>
                </p:extLst>
              </p:nvPr>
            </p:nvGraphicFramePr>
            <p:xfrm>
              <a:off x="520700" y="2465614"/>
              <a:ext cx="8260679" cy="3230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60880"/>
                    <a:gridCol w="1922780"/>
                    <a:gridCol w="2047839"/>
                    <a:gridCol w="232918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Layer Importance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Criteria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CIFAR-10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 Drop</a:t>
                          </a:r>
                          <a:r>
                            <a:rPr lang="en-US" b="1" noProof="0" dirty="0" smtClean="0"/>
                            <a:t>↓</a:t>
                          </a:r>
                          <a:r>
                            <a:rPr lang="en-US" noProof="0" dirty="0" smtClean="0"/>
                            <a:t>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ImageNet</a:t>
                          </a:r>
                          <a:r>
                            <a:rPr lang="en-US" noProof="0" dirty="0" smtClean="0"/>
                            <a:t> (32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en-US" noProof="0" dirty="0" smtClean="0"/>
                            <a:t>32)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</a:t>
                          </a:r>
                          <a:r>
                            <a:rPr lang="en-US" baseline="0" noProof="0" dirty="0" smtClean="0"/>
                            <a:t> Drop</a:t>
                          </a:r>
                          <a:r>
                            <a:rPr lang="en-US" noProof="0" dirty="0" smtClean="0"/>
                            <a:t>↓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ImageNet</a:t>
                          </a:r>
                          <a:r>
                            <a:rPr lang="pt-BR" noProof="0" dirty="0" smtClean="0"/>
                            <a:t> (224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pt-BR" noProof="0" dirty="0" smtClean="0"/>
                            <a:t>224)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noProof="0" dirty="0" smtClean="0"/>
                            <a:t>Acc.</a:t>
                          </a:r>
                          <a:r>
                            <a:rPr lang="en-US" baseline="0" noProof="0" dirty="0" smtClean="0"/>
                            <a:t> Drop</a:t>
                          </a:r>
                          <a:r>
                            <a:rPr lang="en-US" noProof="0" dirty="0" smtClean="0"/>
                            <a:t>↓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infFS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ilFS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-2.11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infFSU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KL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1.00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HRANK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2.35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ABS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0.96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-2.11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PLS+VIP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-0.84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2.25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-1.92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113475"/>
                  </p:ext>
                </p:extLst>
              </p:nvPr>
            </p:nvGraphicFramePr>
            <p:xfrm>
              <a:off x="520700" y="2465614"/>
              <a:ext cx="8260679" cy="3230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60880"/>
                    <a:gridCol w="1922780"/>
                    <a:gridCol w="2047839"/>
                    <a:gridCol w="232918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Layer </a:t>
                          </a:r>
                          <a:r>
                            <a:rPr lang="en-US" noProof="0" dirty="0" smtClean="0"/>
                            <a:t>Importance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Criteria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CIFAR-10</a:t>
                          </a:r>
                        </a:p>
                        <a:p>
                          <a:pPr algn="ctr"/>
                          <a:r>
                            <a:rPr lang="en-US" noProof="0" dirty="0" smtClean="0"/>
                            <a:t>Acc. Drop</a:t>
                          </a:r>
                          <a:r>
                            <a:rPr lang="en-US" b="1" noProof="0" dirty="0" smtClean="0"/>
                            <a:t>↓</a:t>
                          </a:r>
                          <a:r>
                            <a:rPr lang="en-US" noProof="0" dirty="0" smtClean="0"/>
                            <a:t> 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89881" t="-4762" r="-113988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54974" t="-4762" r="-262" b="-42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infFS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-0.68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err="1" smtClean="0"/>
                            <a:t>ilFS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-0.46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1.12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-2.11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err="1" smtClean="0"/>
                            <a:t>infFSU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KL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-0.32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1.00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-2.06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HRANK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-0.73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2.35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-2.03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ABS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-0.54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0.96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-2.11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PLS+VIP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-0.84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2.25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-1.92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Layers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191500" cy="701677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ResNet56 (CIFAR </a:t>
                </a:r>
                <a:r>
                  <a:rPr lang="pt-BR" dirty="0" err="1" smtClean="0"/>
                  <a:t>and</a:t>
                </a:r>
                <a:r>
                  <a:rPr lang="pt-BR" dirty="0" smtClean="0"/>
                  <a:t> </a:t>
                </a:r>
                <a:r>
                  <a:rPr lang="pt-BR" dirty="0" err="1" smtClean="0"/>
                  <a:t>ImageNet</a:t>
                </a:r>
                <a:r>
                  <a:rPr lang="pt-BR" dirty="0" smtClean="0"/>
                  <a:t> 32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pt-BR" dirty="0" smtClean="0"/>
                  <a:t>32) </a:t>
                </a:r>
                <a:r>
                  <a:rPr lang="pt-BR" dirty="0" err="1" smtClean="0"/>
                  <a:t>and</a:t>
                </a:r>
                <a:r>
                  <a:rPr lang="pt-BR" dirty="0" smtClean="0"/>
                  <a:t> ReNet50 (</a:t>
                </a:r>
                <a:r>
                  <a:rPr lang="pt-BR" dirty="0" err="1" smtClean="0"/>
                  <a:t>ImageNet</a:t>
                </a:r>
                <a:r>
                  <a:rPr lang="pt-BR" dirty="0" smtClean="0"/>
                  <a:t> 224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pt-BR" dirty="0" smtClean="0"/>
                  <a:t>224)</a:t>
                </a: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191500" cy="701677"/>
              </a:xfrm>
              <a:blipFill rotWithShape="0">
                <a:blip r:embed="rId4"/>
                <a:stretch>
                  <a:fillRect l="-446" t="-5217" r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2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8"/>
          <p:cNvSpPr txBox="1">
            <a:spLocks/>
          </p:cNvSpPr>
          <p:nvPr/>
        </p:nvSpPr>
        <p:spPr>
          <a:xfrm>
            <a:off x="2438655" y="2017170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1.2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7163" y="109719"/>
            <a:ext cx="8529637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Approaches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5105400" cy="602934"/>
          </a:xfrm>
        </p:spPr>
        <p:txBody>
          <a:bodyPr>
            <a:normAutofit/>
          </a:bodyPr>
          <a:lstStyle/>
          <a:p>
            <a:r>
              <a:rPr lang="pt-BR" dirty="0" smtClean="0"/>
              <a:t>ResNet110 </a:t>
            </a:r>
            <a:r>
              <a:rPr lang="pt-BR" dirty="0" err="1" smtClean="0"/>
              <a:t>on</a:t>
            </a:r>
            <a:r>
              <a:rPr lang="pt-BR" dirty="0" smtClean="0"/>
              <a:t> CIFAR-10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Layers</a:t>
            </a:r>
            <a:endParaRPr lang="en-US" b="1" dirty="0"/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>
          <a:xfrm>
            <a:off x="-9371" y="5616578"/>
            <a:ext cx="8400896" cy="874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Veit</a:t>
            </a:r>
            <a:r>
              <a:rPr lang="pt-BR" sz="1200" dirty="0" smtClean="0">
                <a:solidFill>
                  <a:schemeClr val="tx1"/>
                </a:solidFill>
              </a:rPr>
              <a:t> et al. (2020). </a:t>
            </a:r>
            <a:r>
              <a:rPr lang="en-US" sz="1200" i="1" dirty="0">
                <a:solidFill>
                  <a:schemeClr val="tx1"/>
                </a:solidFill>
              </a:rPr>
              <a:t>Convolutional networks with adaptive inference graphs</a:t>
            </a:r>
            <a:r>
              <a:rPr lang="en-US" sz="1200" dirty="0">
                <a:solidFill>
                  <a:schemeClr val="tx1"/>
                </a:solidFill>
              </a:rPr>
              <a:t>. In IJCV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Wu et al. (2018a). </a:t>
            </a:r>
            <a:r>
              <a:rPr lang="en-US" sz="1200" i="1" dirty="0" err="1">
                <a:solidFill>
                  <a:schemeClr val="tx1"/>
                </a:solidFill>
              </a:rPr>
              <a:t>Blockdrop</a:t>
            </a:r>
            <a:r>
              <a:rPr lang="en-US" sz="1200" i="1" dirty="0">
                <a:solidFill>
                  <a:schemeClr val="tx1"/>
                </a:solidFill>
              </a:rPr>
              <a:t>: Dynamic inference paths in residual networks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Huang et al. (2018). </a:t>
            </a:r>
            <a:r>
              <a:rPr lang="en-US" sz="1200" i="1" dirty="0">
                <a:solidFill>
                  <a:schemeClr val="tx1"/>
                </a:solidFill>
              </a:rPr>
              <a:t>Data-driven sparse structure selection for deep neural networks</a:t>
            </a:r>
            <a:r>
              <a:rPr lang="en-US" sz="1200" dirty="0">
                <a:solidFill>
                  <a:schemeClr val="tx1"/>
                </a:solidFill>
              </a:rPr>
              <a:t>. In ECCV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1462" y="2336617"/>
            <a:ext cx="628176" cy="2666573"/>
            <a:chOff x="1481362" y="2336617"/>
            <a:chExt cx="628176" cy="2666573"/>
          </a:xfrm>
        </p:grpSpPr>
        <p:sp>
          <p:nvSpPr>
            <p:cNvPr id="65" name="Content Placeholder 8"/>
            <p:cNvSpPr txBox="1">
              <a:spLocks/>
            </p:cNvSpPr>
            <p:nvPr/>
          </p:nvSpPr>
          <p:spPr>
            <a:xfrm>
              <a:off x="1652232" y="2336617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6" name="Content Placeholder 8"/>
            <p:cNvSpPr txBox="1">
              <a:spLocks/>
            </p:cNvSpPr>
            <p:nvPr/>
          </p:nvSpPr>
          <p:spPr>
            <a:xfrm>
              <a:off x="1652232" y="2701100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0.8</a:t>
              </a:r>
            </a:p>
          </p:txBody>
        </p:sp>
        <p:sp>
          <p:nvSpPr>
            <p:cNvPr id="67" name="Content Placeholder 8"/>
            <p:cNvSpPr txBox="1">
              <a:spLocks/>
            </p:cNvSpPr>
            <p:nvPr/>
          </p:nvSpPr>
          <p:spPr>
            <a:xfrm>
              <a:off x="1652232" y="3065583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0.6</a:t>
              </a:r>
            </a:p>
          </p:txBody>
        </p:sp>
        <p:sp>
          <p:nvSpPr>
            <p:cNvPr id="68" name="Content Placeholder 8"/>
            <p:cNvSpPr txBox="1">
              <a:spLocks/>
            </p:cNvSpPr>
            <p:nvPr/>
          </p:nvSpPr>
          <p:spPr>
            <a:xfrm>
              <a:off x="1652232" y="3430066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0.4</a:t>
              </a:r>
            </a:p>
          </p:txBody>
        </p:sp>
        <p:sp>
          <p:nvSpPr>
            <p:cNvPr id="69" name="Content Placeholder 8"/>
            <p:cNvSpPr txBox="1">
              <a:spLocks/>
            </p:cNvSpPr>
            <p:nvPr/>
          </p:nvSpPr>
          <p:spPr>
            <a:xfrm>
              <a:off x="1652232" y="3794549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0.2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0" name="Content Placeholder 8"/>
            <p:cNvSpPr txBox="1">
              <a:spLocks/>
            </p:cNvSpPr>
            <p:nvPr/>
          </p:nvSpPr>
          <p:spPr>
            <a:xfrm>
              <a:off x="1652232" y="4159032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1" name="Content Placeholder 8"/>
            <p:cNvSpPr txBox="1">
              <a:spLocks/>
            </p:cNvSpPr>
            <p:nvPr/>
          </p:nvSpPr>
          <p:spPr>
            <a:xfrm>
              <a:off x="1652232" y="4523515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>
                  <a:solidFill>
                    <a:schemeClr val="tx1"/>
                  </a:solidFill>
                </a:rPr>
                <a:t>-</a:t>
              </a:r>
              <a:r>
                <a:rPr lang="pt-BR" sz="1200" dirty="0" smtClean="0">
                  <a:solidFill>
                    <a:schemeClr val="tx1"/>
                  </a:solidFill>
                </a:rPr>
                <a:t>0.2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2" name="Content Placeholder 8"/>
            <p:cNvSpPr txBox="1">
              <a:spLocks/>
            </p:cNvSpPr>
            <p:nvPr/>
          </p:nvSpPr>
          <p:spPr>
            <a:xfrm>
              <a:off x="1652232" y="4811801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-0.4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3" name="Content Placeholder 8"/>
            <p:cNvSpPr txBox="1">
              <a:spLocks/>
            </p:cNvSpPr>
            <p:nvPr/>
          </p:nvSpPr>
          <p:spPr>
            <a:xfrm rot="16200000">
              <a:off x="510726" y="3378043"/>
              <a:ext cx="226705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Drop in Accuracy (p.p.)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743201" y="5024183"/>
            <a:ext cx="4118368" cy="191389"/>
            <a:chOff x="2743201" y="5071808"/>
            <a:chExt cx="4118368" cy="191389"/>
          </a:xfrm>
        </p:grpSpPr>
        <p:sp>
          <p:nvSpPr>
            <p:cNvPr id="17" name="Content Placeholder 8"/>
            <p:cNvSpPr txBox="1">
              <a:spLocks/>
            </p:cNvSpPr>
            <p:nvPr/>
          </p:nvSpPr>
          <p:spPr>
            <a:xfrm>
              <a:off x="2743201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6" name="Content Placeholder 8"/>
            <p:cNvSpPr txBox="1">
              <a:spLocks/>
            </p:cNvSpPr>
            <p:nvPr/>
          </p:nvSpPr>
          <p:spPr>
            <a:xfrm>
              <a:off x="3200834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57" name="Content Placeholder 8"/>
            <p:cNvSpPr txBox="1">
              <a:spLocks/>
            </p:cNvSpPr>
            <p:nvPr/>
          </p:nvSpPr>
          <p:spPr>
            <a:xfrm>
              <a:off x="3658467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58" name="Content Placeholder 8"/>
            <p:cNvSpPr txBox="1">
              <a:spLocks/>
            </p:cNvSpPr>
            <p:nvPr/>
          </p:nvSpPr>
          <p:spPr>
            <a:xfrm>
              <a:off x="4116100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59" name="Content Placeholder 8"/>
            <p:cNvSpPr txBox="1">
              <a:spLocks/>
            </p:cNvSpPr>
            <p:nvPr/>
          </p:nvSpPr>
          <p:spPr>
            <a:xfrm>
              <a:off x="4573733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60" name="Content Placeholder 8"/>
            <p:cNvSpPr txBox="1">
              <a:spLocks/>
            </p:cNvSpPr>
            <p:nvPr/>
          </p:nvSpPr>
          <p:spPr>
            <a:xfrm>
              <a:off x="5031366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61" name="Content Placeholder 8"/>
            <p:cNvSpPr txBox="1">
              <a:spLocks/>
            </p:cNvSpPr>
            <p:nvPr/>
          </p:nvSpPr>
          <p:spPr>
            <a:xfrm>
              <a:off x="5488999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62" name="Content Placeholder 8"/>
            <p:cNvSpPr txBox="1">
              <a:spLocks/>
            </p:cNvSpPr>
            <p:nvPr/>
          </p:nvSpPr>
          <p:spPr>
            <a:xfrm>
              <a:off x="5946632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63" name="Content Placeholder 8"/>
            <p:cNvSpPr txBox="1">
              <a:spLocks/>
            </p:cNvSpPr>
            <p:nvPr/>
          </p:nvSpPr>
          <p:spPr>
            <a:xfrm>
              <a:off x="6404263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80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57499" y="2024916"/>
            <a:ext cx="3889772" cy="30519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8"/>
          <p:cNvSpPr txBox="1">
            <a:spLocks/>
          </p:cNvSpPr>
          <p:nvPr/>
        </p:nvSpPr>
        <p:spPr>
          <a:xfrm>
            <a:off x="3668857" y="5236254"/>
            <a:ext cx="2267056" cy="325784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FLOP Reduction (%)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46454" y="2076359"/>
            <a:ext cx="1098496" cy="930254"/>
            <a:chOff x="2946454" y="2076359"/>
            <a:chExt cx="1098496" cy="930254"/>
          </a:xfrm>
        </p:grpSpPr>
        <p:sp>
          <p:nvSpPr>
            <p:cNvPr id="19" name="Content Placeholder 8"/>
            <p:cNvSpPr txBox="1">
              <a:spLocks/>
            </p:cNvSpPr>
            <p:nvPr/>
          </p:nvSpPr>
          <p:spPr>
            <a:xfrm>
              <a:off x="2946454" y="2680829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Lower Better</a:t>
              </a:r>
            </a:p>
          </p:txBody>
        </p:sp>
        <p:sp>
          <p:nvSpPr>
            <p:cNvPr id="20" name="Content Placeholder 8"/>
            <p:cNvSpPr txBox="1">
              <a:spLocks/>
            </p:cNvSpPr>
            <p:nvPr/>
          </p:nvSpPr>
          <p:spPr>
            <a:xfrm>
              <a:off x="2959154" y="2100933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Higher Better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990600" y="2082066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2541624" y="2526540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885432" y="2018172"/>
            <a:ext cx="1845389" cy="1026542"/>
            <a:chOff x="4901732" y="2618040"/>
            <a:chExt cx="1845389" cy="1026542"/>
          </a:xfrm>
        </p:grpSpPr>
        <p:sp>
          <p:nvSpPr>
            <p:cNvPr id="54" name="Content Placeholder 8"/>
            <p:cNvSpPr txBox="1">
              <a:spLocks/>
            </p:cNvSpPr>
            <p:nvPr/>
          </p:nvSpPr>
          <p:spPr>
            <a:xfrm>
              <a:off x="5093420" y="2618040"/>
              <a:ext cx="1653701" cy="1026542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 err="1" smtClean="0">
                  <a:solidFill>
                    <a:schemeClr val="tx1"/>
                  </a:solidFill>
                </a:rPr>
                <a:t>Veit</a:t>
              </a:r>
              <a:r>
                <a:rPr lang="en-US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Wu et al. [2018]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Huang et al. [2018a]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Ours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933110" y="2691029"/>
              <a:ext cx="146304" cy="800177"/>
              <a:chOff x="7695191" y="2389287"/>
              <a:chExt cx="146304" cy="800177"/>
            </a:xfrm>
          </p:grpSpPr>
          <p:sp>
            <p:nvSpPr>
              <p:cNvPr id="74" name="Isosceles Triangle 73"/>
              <p:cNvSpPr/>
              <p:nvPr/>
            </p:nvSpPr>
            <p:spPr>
              <a:xfrm>
                <a:off x="7696715" y="2389287"/>
                <a:ext cx="144780" cy="128200"/>
              </a:xfrm>
              <a:prstGeom prst="triangl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Diamond 74"/>
              <p:cNvSpPr/>
              <p:nvPr/>
            </p:nvSpPr>
            <p:spPr>
              <a:xfrm>
                <a:off x="7695191" y="2580386"/>
                <a:ext cx="146304" cy="146304"/>
              </a:xfrm>
              <a:prstGeom prst="diamond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704335" y="2808639"/>
                <a:ext cx="137160" cy="13030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699286" y="3049816"/>
                <a:ext cx="138113" cy="13964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4901732" y="2620692"/>
              <a:ext cx="1707229" cy="955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Isosceles Triangle 79"/>
          <p:cNvSpPr/>
          <p:nvPr/>
        </p:nvSpPr>
        <p:spPr>
          <a:xfrm>
            <a:off x="3670840" y="3017657"/>
            <a:ext cx="144780" cy="128200"/>
          </a:xfrm>
          <a:prstGeom prst="triangl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iamond 80"/>
          <p:cNvSpPr/>
          <p:nvPr/>
        </p:nvSpPr>
        <p:spPr>
          <a:xfrm>
            <a:off x="5928174" y="4863309"/>
            <a:ext cx="146304" cy="146304"/>
          </a:xfrm>
          <a:prstGeom prst="diamond">
            <a:avLst/>
          </a:prstGeom>
          <a:solidFill>
            <a:srgbClr val="0000FF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240343" y="3688806"/>
            <a:ext cx="137160" cy="13030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396962" y="2643836"/>
            <a:ext cx="138113" cy="139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7163" y="109719"/>
            <a:ext cx="8529637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Pruning Approaches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4"/>
                <a:ext cx="5105400" cy="602934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ResNet50 </a:t>
                </a:r>
                <a:r>
                  <a:rPr lang="pt-BR" dirty="0" err="1" smtClean="0"/>
                  <a:t>on</a:t>
                </a:r>
                <a:r>
                  <a:rPr lang="pt-BR" dirty="0" smtClean="0"/>
                  <a:t> </a:t>
                </a:r>
                <a:r>
                  <a:rPr lang="pt-BR" dirty="0" err="1" smtClean="0"/>
                  <a:t>ImageNet</a:t>
                </a:r>
                <a:r>
                  <a:rPr lang="pt-BR" dirty="0" smtClean="0"/>
                  <a:t> 224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pt-BR" dirty="0" smtClean="0"/>
                  <a:t>224</a:t>
                </a:r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4"/>
                <a:ext cx="5105400" cy="602934"/>
              </a:xfrm>
              <a:blipFill rotWithShape="0">
                <a:blip r:embed="rId3"/>
                <a:stretch>
                  <a:fillRect l="-716" t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Pruning Layers</a:t>
            </a:r>
            <a:endParaRPr lang="en-US" b="1" dirty="0"/>
          </a:p>
        </p:txBody>
      </p:sp>
      <p:sp>
        <p:nvSpPr>
          <p:cNvPr id="53" name="Content Placeholder 8"/>
          <p:cNvSpPr txBox="1">
            <a:spLocks/>
          </p:cNvSpPr>
          <p:nvPr/>
        </p:nvSpPr>
        <p:spPr>
          <a:xfrm>
            <a:off x="2452332" y="1981017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Content Placeholder 8"/>
          <p:cNvSpPr txBox="1">
            <a:spLocks/>
          </p:cNvSpPr>
          <p:nvPr/>
        </p:nvSpPr>
        <p:spPr>
          <a:xfrm>
            <a:off x="2452332" y="2345500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0.8</a:t>
            </a:r>
          </a:p>
        </p:txBody>
      </p:sp>
      <p:sp>
        <p:nvSpPr>
          <p:cNvPr id="55" name="Content Placeholder 8"/>
          <p:cNvSpPr txBox="1">
            <a:spLocks/>
          </p:cNvSpPr>
          <p:nvPr/>
        </p:nvSpPr>
        <p:spPr>
          <a:xfrm>
            <a:off x="2452332" y="2805233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0.6</a:t>
            </a:r>
          </a:p>
        </p:txBody>
      </p:sp>
      <p:sp>
        <p:nvSpPr>
          <p:cNvPr id="74" name="Content Placeholder 8"/>
          <p:cNvSpPr txBox="1">
            <a:spLocks/>
          </p:cNvSpPr>
          <p:nvPr/>
        </p:nvSpPr>
        <p:spPr>
          <a:xfrm>
            <a:off x="2452332" y="3293541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0.4</a:t>
            </a:r>
          </a:p>
        </p:txBody>
      </p:sp>
      <p:sp>
        <p:nvSpPr>
          <p:cNvPr id="75" name="Content Placeholder 8"/>
          <p:cNvSpPr txBox="1">
            <a:spLocks/>
          </p:cNvSpPr>
          <p:nvPr/>
        </p:nvSpPr>
        <p:spPr>
          <a:xfrm>
            <a:off x="2452332" y="3705649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0.2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6" name="Content Placeholder 8"/>
          <p:cNvSpPr txBox="1">
            <a:spLocks/>
          </p:cNvSpPr>
          <p:nvPr/>
        </p:nvSpPr>
        <p:spPr>
          <a:xfrm>
            <a:off x="2452332" y="4136807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200" dirty="0" smtClean="0">
                <a:solidFill>
                  <a:schemeClr val="tx1"/>
                </a:solidFill>
              </a:rPr>
              <a:t>0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77" name="Content Placeholder 8"/>
          <p:cNvSpPr txBox="1">
            <a:spLocks/>
          </p:cNvSpPr>
          <p:nvPr/>
        </p:nvSpPr>
        <p:spPr>
          <a:xfrm>
            <a:off x="2452332" y="4634640"/>
            <a:ext cx="457306" cy="191389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200" dirty="0">
                <a:solidFill>
                  <a:schemeClr val="tx1"/>
                </a:solidFill>
              </a:rPr>
              <a:t>-</a:t>
            </a:r>
            <a:r>
              <a:rPr lang="pt-BR" sz="1200" dirty="0" smtClean="0">
                <a:solidFill>
                  <a:schemeClr val="tx1"/>
                </a:solidFill>
              </a:rPr>
              <a:t>0.2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743201" y="5024183"/>
            <a:ext cx="4165993" cy="191389"/>
            <a:chOff x="2743201" y="5071808"/>
            <a:chExt cx="4165993" cy="191389"/>
          </a:xfrm>
        </p:grpSpPr>
        <p:sp>
          <p:nvSpPr>
            <p:cNvPr id="81" name="Content Placeholder 8"/>
            <p:cNvSpPr txBox="1">
              <a:spLocks/>
            </p:cNvSpPr>
            <p:nvPr/>
          </p:nvSpPr>
          <p:spPr>
            <a:xfrm>
              <a:off x="2743201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2" name="Content Placeholder 8"/>
            <p:cNvSpPr txBox="1">
              <a:spLocks/>
            </p:cNvSpPr>
            <p:nvPr/>
          </p:nvSpPr>
          <p:spPr>
            <a:xfrm>
              <a:off x="3124634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83" name="Content Placeholder 8"/>
            <p:cNvSpPr txBox="1">
              <a:spLocks/>
            </p:cNvSpPr>
            <p:nvPr/>
          </p:nvSpPr>
          <p:spPr>
            <a:xfrm>
              <a:off x="3620367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84" name="Content Placeholder 8"/>
            <p:cNvSpPr txBox="1">
              <a:spLocks/>
            </p:cNvSpPr>
            <p:nvPr/>
          </p:nvSpPr>
          <p:spPr>
            <a:xfrm>
              <a:off x="4116100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25</a:t>
              </a:r>
            </a:p>
          </p:txBody>
        </p:sp>
        <p:sp>
          <p:nvSpPr>
            <p:cNvPr id="85" name="Content Placeholder 8"/>
            <p:cNvSpPr txBox="1">
              <a:spLocks/>
            </p:cNvSpPr>
            <p:nvPr/>
          </p:nvSpPr>
          <p:spPr>
            <a:xfrm>
              <a:off x="4573733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86" name="Content Placeholder 8"/>
            <p:cNvSpPr txBox="1">
              <a:spLocks/>
            </p:cNvSpPr>
            <p:nvPr/>
          </p:nvSpPr>
          <p:spPr>
            <a:xfrm>
              <a:off x="5098041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35</a:t>
              </a:r>
            </a:p>
          </p:txBody>
        </p:sp>
        <p:sp>
          <p:nvSpPr>
            <p:cNvPr id="87" name="Content Placeholder 8"/>
            <p:cNvSpPr txBox="1">
              <a:spLocks/>
            </p:cNvSpPr>
            <p:nvPr/>
          </p:nvSpPr>
          <p:spPr>
            <a:xfrm>
              <a:off x="5565199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88" name="Content Placeholder 8"/>
            <p:cNvSpPr txBox="1">
              <a:spLocks/>
            </p:cNvSpPr>
            <p:nvPr/>
          </p:nvSpPr>
          <p:spPr>
            <a:xfrm>
              <a:off x="6041882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89" name="Content Placeholder 8"/>
            <p:cNvSpPr txBox="1">
              <a:spLocks/>
            </p:cNvSpPr>
            <p:nvPr/>
          </p:nvSpPr>
          <p:spPr>
            <a:xfrm>
              <a:off x="6451888" y="5071808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2857499" y="2024916"/>
            <a:ext cx="3889772" cy="30519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ontent Placeholder 8"/>
          <p:cNvSpPr txBox="1">
            <a:spLocks/>
          </p:cNvSpPr>
          <p:nvPr/>
        </p:nvSpPr>
        <p:spPr>
          <a:xfrm>
            <a:off x="3668857" y="5236254"/>
            <a:ext cx="2267056" cy="325784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FLOP Reduction (%)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2946454" y="2076359"/>
            <a:ext cx="1098496" cy="930254"/>
            <a:chOff x="2946454" y="2076359"/>
            <a:chExt cx="1098496" cy="930254"/>
          </a:xfrm>
        </p:grpSpPr>
        <p:sp>
          <p:nvSpPr>
            <p:cNvPr id="93" name="Content Placeholder 8"/>
            <p:cNvSpPr txBox="1">
              <a:spLocks/>
            </p:cNvSpPr>
            <p:nvPr/>
          </p:nvSpPr>
          <p:spPr>
            <a:xfrm>
              <a:off x="2946454" y="2680829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Lower Better</a:t>
              </a:r>
            </a:p>
          </p:txBody>
        </p:sp>
        <p:sp>
          <p:nvSpPr>
            <p:cNvPr id="94" name="Content Placeholder 8"/>
            <p:cNvSpPr txBox="1">
              <a:spLocks/>
            </p:cNvSpPr>
            <p:nvPr/>
          </p:nvSpPr>
          <p:spPr>
            <a:xfrm>
              <a:off x="2959154" y="2100933"/>
              <a:ext cx="1085796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Higher Better</a:t>
              </a: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2990600" y="2082066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5400000">
              <a:off x="2541624" y="2526540"/>
              <a:ext cx="900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6885432" y="2018172"/>
            <a:ext cx="1707229" cy="1026542"/>
            <a:chOff x="4901732" y="2618040"/>
            <a:chExt cx="1707229" cy="1026542"/>
          </a:xfrm>
        </p:grpSpPr>
        <p:sp>
          <p:nvSpPr>
            <p:cNvPr id="98" name="Content Placeholder 8"/>
            <p:cNvSpPr txBox="1">
              <a:spLocks/>
            </p:cNvSpPr>
            <p:nvPr/>
          </p:nvSpPr>
          <p:spPr>
            <a:xfrm>
              <a:off x="5093421" y="2618040"/>
              <a:ext cx="1515540" cy="1026542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Wang et al. [2020a]</a:t>
              </a:r>
            </a:p>
            <a:p>
              <a:pPr algn="l"/>
              <a:r>
                <a:rPr lang="pt-BR" sz="1200" dirty="0" smtClean="0">
                  <a:solidFill>
                    <a:schemeClr val="tx1"/>
                  </a:solidFill>
                </a:rPr>
                <a:t>Huang et al. [2018]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Veit</a:t>
              </a:r>
              <a:r>
                <a:rPr lang="pt-BR" sz="1200" dirty="0" smtClean="0">
                  <a:solidFill>
                    <a:schemeClr val="tx1"/>
                  </a:solidFill>
                </a:rPr>
                <a:t> et al. [2020]</a:t>
              </a:r>
            </a:p>
            <a:p>
              <a:pPr algn="l"/>
              <a:r>
                <a:rPr lang="pt-BR" sz="1200" dirty="0" err="1" smtClean="0">
                  <a:solidFill>
                    <a:schemeClr val="tx1"/>
                  </a:solidFill>
                </a:rPr>
                <a:t>Ours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933110" y="2691029"/>
              <a:ext cx="146304" cy="800177"/>
              <a:chOff x="7695191" y="2389287"/>
              <a:chExt cx="146304" cy="800177"/>
            </a:xfrm>
          </p:grpSpPr>
          <p:sp>
            <p:nvSpPr>
              <p:cNvPr id="101" name="Isosceles Triangle 100"/>
              <p:cNvSpPr/>
              <p:nvPr/>
            </p:nvSpPr>
            <p:spPr>
              <a:xfrm>
                <a:off x="7696715" y="2389287"/>
                <a:ext cx="144780" cy="128200"/>
              </a:xfrm>
              <a:prstGeom prst="triangl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Diamond 101"/>
              <p:cNvSpPr/>
              <p:nvPr/>
            </p:nvSpPr>
            <p:spPr>
              <a:xfrm>
                <a:off x="7695191" y="2580386"/>
                <a:ext cx="146304" cy="146304"/>
              </a:xfrm>
              <a:prstGeom prst="diamond">
                <a:avLst/>
              </a:prstGeom>
              <a:solidFill>
                <a:srgbClr val="0000FF"/>
              </a:solidFill>
              <a:ln w="285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7704335" y="2808639"/>
                <a:ext cx="137160" cy="130302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7699286" y="3049816"/>
                <a:ext cx="138113" cy="139648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4901732" y="2620692"/>
              <a:ext cx="1707229" cy="9558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Isosceles Triangle 104"/>
          <p:cNvSpPr/>
          <p:nvPr/>
        </p:nvSpPr>
        <p:spPr>
          <a:xfrm>
            <a:off x="2988444" y="4178431"/>
            <a:ext cx="144780" cy="128200"/>
          </a:xfrm>
          <a:prstGeom prst="triangl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iamond 105"/>
          <p:cNvSpPr/>
          <p:nvPr/>
        </p:nvSpPr>
        <p:spPr>
          <a:xfrm>
            <a:off x="4827666" y="2053693"/>
            <a:ext cx="146304" cy="146304"/>
          </a:xfrm>
          <a:prstGeom prst="diamond">
            <a:avLst/>
          </a:prstGeom>
          <a:solidFill>
            <a:srgbClr val="0000FF"/>
          </a:solidFill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3284707" y="4653021"/>
            <a:ext cx="137160" cy="130302"/>
          </a:xfrm>
          <a:prstGeom prst="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201478" y="2648070"/>
            <a:ext cx="138113" cy="1396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Slide Number Placeholder 4"/>
          <p:cNvSpPr txBox="1">
            <a:spLocks/>
          </p:cNvSpPr>
          <p:nvPr/>
        </p:nvSpPr>
        <p:spPr>
          <a:xfrm>
            <a:off x="-9371" y="5616578"/>
            <a:ext cx="8400896" cy="8743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Veit</a:t>
            </a:r>
            <a:r>
              <a:rPr lang="pt-BR" sz="1200" dirty="0" smtClean="0">
                <a:solidFill>
                  <a:schemeClr val="tx1"/>
                </a:solidFill>
              </a:rPr>
              <a:t> et al. (2020). </a:t>
            </a:r>
            <a:r>
              <a:rPr lang="en-US" sz="1200" i="1" dirty="0">
                <a:solidFill>
                  <a:schemeClr val="tx1"/>
                </a:solidFill>
              </a:rPr>
              <a:t>Convolutional networks with adaptive inference graphs</a:t>
            </a:r>
            <a:r>
              <a:rPr lang="en-US" sz="1200" dirty="0">
                <a:solidFill>
                  <a:schemeClr val="tx1"/>
                </a:solidFill>
              </a:rPr>
              <a:t>. In IJCV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Wu et al. (2018a). </a:t>
            </a:r>
            <a:r>
              <a:rPr lang="en-US" sz="1200" i="1" dirty="0" err="1">
                <a:solidFill>
                  <a:schemeClr val="tx1"/>
                </a:solidFill>
              </a:rPr>
              <a:t>Blockdrop</a:t>
            </a:r>
            <a:r>
              <a:rPr lang="en-US" sz="1200" i="1" dirty="0">
                <a:solidFill>
                  <a:schemeClr val="tx1"/>
                </a:solidFill>
              </a:rPr>
              <a:t>: Dynamic inference paths in residual networks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Huang et al. (2018). </a:t>
            </a:r>
            <a:r>
              <a:rPr lang="en-US" sz="1200" i="1" dirty="0">
                <a:solidFill>
                  <a:schemeClr val="tx1"/>
                </a:solidFill>
              </a:rPr>
              <a:t>Data-driven sparse structure selection for deep neural networks</a:t>
            </a:r>
            <a:r>
              <a:rPr lang="en-US" sz="1200" dirty="0">
                <a:solidFill>
                  <a:schemeClr val="tx1"/>
                </a:solidFill>
              </a:rPr>
              <a:t>. In ECCV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3" name="Content Placeholder 8"/>
          <p:cNvSpPr txBox="1">
            <a:spLocks/>
          </p:cNvSpPr>
          <p:nvPr/>
        </p:nvSpPr>
        <p:spPr>
          <a:xfrm rot="16200000">
            <a:off x="1310826" y="3378043"/>
            <a:ext cx="2267056" cy="325784"/>
          </a:xfrm>
          <a:prstGeom prst="rect">
            <a:avLst/>
          </a:prstGeom>
          <a:solidFill>
            <a:srgbClr val="F7F8FA"/>
          </a:solidFill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tx1"/>
                </a:solidFill>
              </a:rPr>
              <a:t>Drop in Accuracy (p.p.)</a:t>
            </a:r>
          </a:p>
        </p:txBody>
      </p:sp>
    </p:spTree>
    <p:extLst>
      <p:ext uri="{BB962C8B-B14F-4D97-AF65-F5344CB8AC3E}">
        <p14:creationId xmlns:p14="http://schemas.microsoft.com/office/powerpoint/2010/main" val="16786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Conclusions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/>
              <a:t>We demonstrate that is possible to remove unimportant, or least important, </a:t>
            </a:r>
            <a:r>
              <a:rPr lang="en-US" dirty="0" smtClean="0"/>
              <a:t>layers </a:t>
            </a:r>
            <a:r>
              <a:rPr lang="en-US" dirty="0"/>
              <a:t>by estimating their importance using </a:t>
            </a:r>
            <a:r>
              <a:rPr lang="en-US" dirty="0" smtClean="0"/>
              <a:t>PLS</a:t>
            </a:r>
          </a:p>
          <a:p>
            <a:endParaRPr lang="pt-BR" dirty="0"/>
          </a:p>
          <a:p>
            <a:endParaRPr lang="en-US" dirty="0" smtClean="0"/>
          </a:p>
          <a:p>
            <a:r>
              <a:rPr lang="en-US" dirty="0" smtClean="0"/>
              <a:t>Compared </a:t>
            </a:r>
            <a:r>
              <a:rPr lang="en-US" dirty="0"/>
              <a:t>to existing criteria for </a:t>
            </a:r>
            <a:r>
              <a:rPr lang="en-US" dirty="0" smtClean="0"/>
              <a:t>assigning layer </a:t>
            </a:r>
            <a:r>
              <a:rPr lang="en-US" dirty="0"/>
              <a:t>importance, PLS achieves </a:t>
            </a:r>
            <a:r>
              <a:rPr lang="en-US" dirty="0" smtClean="0"/>
              <a:t>competitive results while being more efficient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en-US" dirty="0"/>
              <a:t>Compared to state-of-the-art pruning approaches, our strategy for removing </a:t>
            </a:r>
            <a:r>
              <a:rPr lang="en-US" dirty="0" smtClean="0"/>
              <a:t>layers </a:t>
            </a:r>
            <a:r>
              <a:rPr lang="en-US" dirty="0"/>
              <a:t>achieves </a:t>
            </a:r>
            <a:r>
              <a:rPr lang="en-US" dirty="0" smtClean="0"/>
              <a:t>the </a:t>
            </a:r>
            <a:r>
              <a:rPr lang="en-US" dirty="0"/>
              <a:t>best trade-offs between FLOP reduction and accuracy drop</a:t>
            </a:r>
          </a:p>
        </p:txBody>
      </p:sp>
      <p:sp>
        <p:nvSpPr>
          <p:cNvPr id="4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Pruning Layers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25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Theoretical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Pruning Approaches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Filters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b="1" dirty="0"/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 err="1" smtClean="0"/>
              <a:t>HyperNet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38930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Neural Architecture</a:t>
            </a:r>
            <a:br>
              <a:rPr lang="en-US" sz="6000" dirty="0" smtClean="0"/>
            </a:br>
            <a:r>
              <a:rPr lang="en-US" sz="6000" dirty="0" smtClean="0"/>
              <a:t>Search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6379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NAS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191500" cy="122458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Modern architectures are composed of stages</a:t>
                </a:r>
              </a:p>
              <a:p>
                <a:pPr lvl="1"/>
                <a:r>
                  <a:rPr lang="en-US" dirty="0"/>
                  <a:t>Each stage consists of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modules</a:t>
                </a:r>
              </a:p>
            </p:txBody>
          </p:sp>
        </mc:Choice>
        <mc:Fallback xmlns="">
          <p:sp>
            <p:nvSpPr>
              <p:cNvPr id="12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191500" cy="1224583"/>
              </a:xfrm>
              <a:blipFill rotWithShape="0">
                <a:blip r:embed="rId3"/>
                <a:stretch>
                  <a:fillRect l="-446" t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ontent Placeholder 5"/>
          <p:cNvSpPr txBox="1">
            <a:spLocks/>
          </p:cNvSpPr>
          <p:nvPr/>
        </p:nvSpPr>
        <p:spPr>
          <a:xfrm>
            <a:off x="5822811" y="2209403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3</a:t>
            </a:r>
            <a:endParaRPr lang="en-US" sz="1600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1111822" y="2209403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1</a:t>
            </a:r>
            <a:endParaRPr lang="en-US" sz="1600" dirty="0"/>
          </a:p>
        </p:txBody>
      </p:sp>
      <p:sp>
        <p:nvSpPr>
          <p:cNvPr id="44" name="Content Placeholder 5"/>
          <p:cNvSpPr txBox="1">
            <a:spLocks/>
          </p:cNvSpPr>
          <p:nvPr/>
        </p:nvSpPr>
        <p:spPr>
          <a:xfrm>
            <a:off x="3461404" y="2209403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2</a:t>
            </a: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517904" y="2505319"/>
            <a:ext cx="6484939" cy="1979710"/>
            <a:chOff x="1538461" y="2567647"/>
            <a:chExt cx="6484939" cy="1979710"/>
          </a:xfrm>
        </p:grpSpPr>
        <p:grpSp>
          <p:nvGrpSpPr>
            <p:cNvPr id="2" name="Group 1"/>
            <p:cNvGrpSpPr/>
            <p:nvPr/>
          </p:nvGrpSpPr>
          <p:grpSpPr>
            <a:xfrm>
              <a:off x="1538461" y="2567647"/>
              <a:ext cx="1762125" cy="1979710"/>
              <a:chOff x="1654175" y="2273300"/>
              <a:chExt cx="1762125" cy="197971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15" idx="3"/>
                <a:endCxn id="14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4" idx="3"/>
                <a:endCxn id="18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899868" y="2567647"/>
              <a:ext cx="1762125" cy="1979710"/>
              <a:chOff x="1654175" y="2273300"/>
              <a:chExt cx="1762125" cy="19797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Arrow Connector 34"/>
              <p:cNvCxnSpPr>
                <a:stCxn id="33" idx="3"/>
                <a:endCxn id="32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2" idx="3"/>
                <a:endCxn id="34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6261275" y="2567647"/>
              <a:ext cx="1762125" cy="1979710"/>
              <a:chOff x="1654175" y="2273300"/>
              <a:chExt cx="1762125" cy="197971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2" name="Straight Arrow Connector 41"/>
              <p:cNvCxnSpPr>
                <a:stCxn id="40" idx="3"/>
                <a:endCxn id="39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39" idx="3"/>
                <a:endCxn id="41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/>
            <p:cNvCxnSpPr>
              <a:stCxn id="13" idx="3"/>
              <a:endCxn id="31" idx="1"/>
            </p:cNvCxnSpPr>
            <p:nvPr/>
          </p:nvCxnSpPr>
          <p:spPr>
            <a:xfrm>
              <a:off x="3300586" y="3557502"/>
              <a:ext cx="5992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1" idx="3"/>
              <a:endCxn id="38" idx="1"/>
            </p:cNvCxnSpPr>
            <p:nvPr/>
          </p:nvCxnSpPr>
          <p:spPr>
            <a:xfrm>
              <a:off x="5661993" y="3557502"/>
              <a:ext cx="5992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5909387" y="4951422"/>
            <a:ext cx="2347911" cy="1363980"/>
            <a:chOff x="457200" y="2377440"/>
            <a:chExt cx="2347911" cy="1363980"/>
          </a:xfrm>
        </p:grpSpPr>
        <p:cxnSp>
          <p:nvCxnSpPr>
            <p:cNvPr id="196" name="Straight Arrow Connector 195"/>
            <p:cNvCxnSpPr/>
            <p:nvPr/>
          </p:nvCxnSpPr>
          <p:spPr>
            <a:xfrm>
              <a:off x="457200" y="2766060"/>
              <a:ext cx="3733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830580" y="2377440"/>
              <a:ext cx="289560" cy="388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1120140" y="2377440"/>
              <a:ext cx="13639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endCxn id="205" idx="0"/>
            </p:cNvCxnSpPr>
            <p:nvPr/>
          </p:nvCxnSpPr>
          <p:spPr>
            <a:xfrm>
              <a:off x="2484120" y="2377440"/>
              <a:ext cx="220978" cy="348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endCxn id="201" idx="1"/>
            </p:cNvCxnSpPr>
            <p:nvPr/>
          </p:nvCxnSpPr>
          <p:spPr>
            <a:xfrm>
              <a:off x="830580" y="2766060"/>
              <a:ext cx="320040" cy="4876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200"/>
            <p:cNvSpPr/>
            <p:nvPr/>
          </p:nvSpPr>
          <p:spPr>
            <a:xfrm>
              <a:off x="115062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69164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240280" y="2766060"/>
              <a:ext cx="205740" cy="9753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>
              <a:stCxn id="203" idx="3"/>
              <a:endCxn id="205" idx="4"/>
            </p:cNvCxnSpPr>
            <p:nvPr/>
          </p:nvCxnSpPr>
          <p:spPr>
            <a:xfrm flipV="1">
              <a:off x="2446020" y="2914650"/>
              <a:ext cx="259078" cy="3390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605085" y="2726293"/>
              <a:ext cx="200026" cy="1883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" name="Straight Arrow Connector 205"/>
            <p:cNvCxnSpPr>
              <a:stCxn id="201" idx="3"/>
              <a:endCxn id="202" idx="1"/>
            </p:cNvCxnSpPr>
            <p:nvPr/>
          </p:nvCxnSpPr>
          <p:spPr>
            <a:xfrm>
              <a:off x="1356360" y="3253740"/>
              <a:ext cx="3352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202" idx="3"/>
              <a:endCxn id="203" idx="1"/>
            </p:cNvCxnSpPr>
            <p:nvPr/>
          </p:nvCxnSpPr>
          <p:spPr>
            <a:xfrm>
              <a:off x="1897380" y="3253740"/>
              <a:ext cx="3429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2705098" y="2766060"/>
              <a:ext cx="0" cy="1057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2652713" y="2820471"/>
              <a:ext cx="1095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Content Placeholder 8"/>
            <p:cNvSpPr txBox="1">
              <a:spLocks/>
            </p:cNvSpPr>
            <p:nvPr/>
          </p:nvSpPr>
          <p:spPr>
            <a:xfrm rot="16200000">
              <a:off x="969124" y="3167305"/>
              <a:ext cx="493448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512</a:t>
              </a:r>
            </a:p>
          </p:txBody>
        </p:sp>
        <p:sp>
          <p:nvSpPr>
            <p:cNvPr id="211" name="Content Placeholder 8"/>
            <p:cNvSpPr txBox="1">
              <a:spLocks/>
            </p:cNvSpPr>
            <p:nvPr/>
          </p:nvSpPr>
          <p:spPr>
            <a:xfrm rot="16200000">
              <a:off x="1510125" y="3167305"/>
              <a:ext cx="493448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512</a:t>
              </a:r>
            </a:p>
          </p:txBody>
        </p:sp>
        <p:sp>
          <p:nvSpPr>
            <p:cNvPr id="212" name="Content Placeholder 8"/>
            <p:cNvSpPr txBox="1">
              <a:spLocks/>
            </p:cNvSpPr>
            <p:nvPr/>
          </p:nvSpPr>
          <p:spPr>
            <a:xfrm rot="16200000">
              <a:off x="2008385" y="3162664"/>
              <a:ext cx="594171" cy="1895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1024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31344" y="4911888"/>
            <a:ext cx="2484346" cy="1481128"/>
            <a:chOff x="1039904" y="5035176"/>
            <a:chExt cx="2484346" cy="1481128"/>
          </a:xfrm>
        </p:grpSpPr>
        <p:grpSp>
          <p:nvGrpSpPr>
            <p:cNvPr id="122" name="Group 121"/>
            <p:cNvGrpSpPr/>
            <p:nvPr/>
          </p:nvGrpSpPr>
          <p:grpSpPr>
            <a:xfrm>
              <a:off x="1110444" y="5097570"/>
              <a:ext cx="2347911" cy="1363980"/>
              <a:chOff x="457200" y="2377440"/>
              <a:chExt cx="2347911" cy="1363980"/>
            </a:xfrm>
          </p:grpSpPr>
          <p:cxnSp>
            <p:nvCxnSpPr>
              <p:cNvPr id="123" name="Straight Arrow Connector 122"/>
              <p:cNvCxnSpPr/>
              <p:nvPr/>
            </p:nvCxnSpPr>
            <p:spPr>
              <a:xfrm>
                <a:off x="457200" y="2766060"/>
                <a:ext cx="3733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830580" y="2377440"/>
                <a:ext cx="289560" cy="3886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1120140" y="2377440"/>
                <a:ext cx="13639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endCxn id="133" idx="0"/>
              </p:cNvCxnSpPr>
              <p:nvPr/>
            </p:nvCxnSpPr>
            <p:spPr>
              <a:xfrm>
                <a:off x="2484120" y="2377440"/>
                <a:ext cx="220978" cy="348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endCxn id="128" idx="1"/>
              </p:cNvCxnSpPr>
              <p:nvPr/>
            </p:nvCxnSpPr>
            <p:spPr>
              <a:xfrm>
                <a:off x="830580" y="2766060"/>
                <a:ext cx="320040" cy="487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Rectangle 127"/>
              <p:cNvSpPr/>
              <p:nvPr/>
            </p:nvSpPr>
            <p:spPr>
              <a:xfrm>
                <a:off x="1150620" y="2766060"/>
                <a:ext cx="205740" cy="975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691640" y="2766060"/>
                <a:ext cx="205740" cy="975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2240280" y="2766060"/>
                <a:ext cx="205740" cy="9753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Arrow Connector 130"/>
              <p:cNvCxnSpPr>
                <a:stCxn id="130" idx="3"/>
                <a:endCxn id="133" idx="4"/>
              </p:cNvCxnSpPr>
              <p:nvPr/>
            </p:nvCxnSpPr>
            <p:spPr>
              <a:xfrm flipV="1">
                <a:off x="2446020" y="2914650"/>
                <a:ext cx="259078" cy="33909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al 132"/>
              <p:cNvSpPr/>
              <p:nvPr/>
            </p:nvSpPr>
            <p:spPr>
              <a:xfrm>
                <a:off x="2605085" y="2726293"/>
                <a:ext cx="200026" cy="18835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4" name="Straight Arrow Connector 133"/>
              <p:cNvCxnSpPr>
                <a:stCxn id="128" idx="3"/>
                <a:endCxn id="129" idx="1"/>
              </p:cNvCxnSpPr>
              <p:nvPr/>
            </p:nvCxnSpPr>
            <p:spPr>
              <a:xfrm>
                <a:off x="1356360" y="3253740"/>
                <a:ext cx="3352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29" idx="3"/>
                <a:endCxn id="130" idx="1"/>
              </p:cNvCxnSpPr>
              <p:nvPr/>
            </p:nvCxnSpPr>
            <p:spPr>
              <a:xfrm>
                <a:off x="1897380" y="3253740"/>
                <a:ext cx="3429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2705098" y="2766060"/>
                <a:ext cx="0" cy="105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2652713" y="2820471"/>
                <a:ext cx="1095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Content Placeholder 8"/>
              <p:cNvSpPr txBox="1">
                <a:spLocks/>
              </p:cNvSpPr>
              <p:nvPr/>
            </p:nvSpPr>
            <p:spPr>
              <a:xfrm rot="16200000">
                <a:off x="969124" y="3167305"/>
                <a:ext cx="493448" cy="18958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64</a:t>
                </a:r>
              </a:p>
            </p:txBody>
          </p:sp>
          <p:sp>
            <p:nvSpPr>
              <p:cNvPr id="139" name="Content Placeholder 8"/>
              <p:cNvSpPr txBox="1">
                <a:spLocks/>
              </p:cNvSpPr>
              <p:nvPr/>
            </p:nvSpPr>
            <p:spPr>
              <a:xfrm rot="16200000">
                <a:off x="1510125" y="3167305"/>
                <a:ext cx="493448" cy="18958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64</a:t>
                </a:r>
              </a:p>
            </p:txBody>
          </p:sp>
          <p:sp>
            <p:nvSpPr>
              <p:cNvPr id="140" name="Content Placeholder 8"/>
              <p:cNvSpPr txBox="1">
                <a:spLocks/>
              </p:cNvSpPr>
              <p:nvPr/>
            </p:nvSpPr>
            <p:spPr>
              <a:xfrm rot="16200000">
                <a:off x="2058746" y="3167305"/>
                <a:ext cx="493448" cy="18958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256</a:t>
                </a: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1039904" y="5035176"/>
              <a:ext cx="2484346" cy="14811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9" name="Straight Connector 88"/>
          <p:cNvCxnSpPr/>
          <p:nvPr/>
        </p:nvCxnSpPr>
        <p:spPr>
          <a:xfrm flipH="1">
            <a:off x="1131344" y="4383950"/>
            <a:ext cx="1079815" cy="526146"/>
          </a:xfrm>
          <a:prstGeom prst="lin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63123" y="4383388"/>
            <a:ext cx="1047081" cy="525779"/>
          </a:xfrm>
          <a:prstGeom prst="lin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Content Placeholder 5"/>
          <p:cNvSpPr txBox="1">
            <a:spLocks/>
          </p:cNvSpPr>
          <p:nvPr/>
        </p:nvSpPr>
        <p:spPr>
          <a:xfrm>
            <a:off x="1920133" y="4642700"/>
            <a:ext cx="957666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smtClean="0"/>
              <a:t>Module</a:t>
            </a:r>
            <a:endParaRPr lang="en-US" sz="1600" dirty="0"/>
          </a:p>
        </p:txBody>
      </p:sp>
      <p:cxnSp>
        <p:nvCxnSpPr>
          <p:cNvPr id="99" name="Straight Connector 98"/>
          <p:cNvCxnSpPr/>
          <p:nvPr/>
        </p:nvCxnSpPr>
        <p:spPr>
          <a:xfrm flipH="1">
            <a:off x="5850027" y="4381384"/>
            <a:ext cx="1079815" cy="526146"/>
          </a:xfrm>
          <a:prstGeom prst="lin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289426" y="4388442"/>
            <a:ext cx="1047081" cy="525779"/>
          </a:xfrm>
          <a:prstGeom prst="lin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Rectangle 100"/>
          <p:cNvSpPr/>
          <p:nvPr/>
        </p:nvSpPr>
        <p:spPr>
          <a:xfrm>
            <a:off x="5844541" y="4907867"/>
            <a:ext cx="2484346" cy="1481128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ontent Placeholder 5"/>
          <p:cNvSpPr txBox="1">
            <a:spLocks/>
          </p:cNvSpPr>
          <p:nvPr/>
        </p:nvSpPr>
        <p:spPr>
          <a:xfrm>
            <a:off x="6631122" y="4642700"/>
            <a:ext cx="957666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smtClean="0"/>
              <a:t>Module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034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NAS</a:t>
            </a:r>
            <a:endParaRPr lang="en-US" b="1" dirty="0"/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181683" y="2314437"/>
            <a:ext cx="2078276" cy="59024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Human-designed</a:t>
            </a:r>
            <a:endParaRPr lang="pt-BR" sz="1600" dirty="0" smtClean="0"/>
          </a:p>
          <a:p>
            <a:pPr algn="ctr"/>
            <a:r>
              <a:rPr lang="pt-BR" sz="1600" dirty="0" smtClean="0"/>
              <a:t>Architectures</a:t>
            </a:r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53975" y="1519533"/>
            <a:ext cx="6369451" cy="2201443"/>
            <a:chOff x="1390597" y="1519533"/>
            <a:chExt cx="6369451" cy="2201443"/>
          </a:xfrm>
        </p:grpSpPr>
        <p:sp>
          <p:nvSpPr>
            <p:cNvPr id="98" name="Content Placeholder 5"/>
            <p:cNvSpPr txBox="1">
              <a:spLocks/>
            </p:cNvSpPr>
            <p:nvPr/>
          </p:nvSpPr>
          <p:spPr>
            <a:xfrm>
              <a:off x="5162203" y="1519533"/>
              <a:ext cx="2597845" cy="3393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Stage</a:t>
              </a:r>
              <a:r>
                <a:rPr lang="pt-BR" sz="1600" dirty="0" smtClean="0"/>
                <a:t> 3</a:t>
              </a:r>
              <a:endParaRPr lang="en-US" sz="1600" dirty="0"/>
            </a:p>
          </p:txBody>
        </p:sp>
        <p:sp>
          <p:nvSpPr>
            <p:cNvPr id="99" name="Content Placeholder 5"/>
            <p:cNvSpPr txBox="1">
              <a:spLocks/>
            </p:cNvSpPr>
            <p:nvPr/>
          </p:nvSpPr>
          <p:spPr>
            <a:xfrm>
              <a:off x="1390597" y="1519533"/>
              <a:ext cx="2597845" cy="3393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Stage</a:t>
              </a:r>
              <a:r>
                <a:rPr lang="pt-BR" sz="1600" dirty="0" smtClean="0"/>
                <a:t> 1</a:t>
              </a:r>
              <a:endParaRPr lang="en-US" sz="1600" dirty="0"/>
            </a:p>
          </p:txBody>
        </p:sp>
        <p:sp>
          <p:nvSpPr>
            <p:cNvPr id="100" name="Content Placeholder 5"/>
            <p:cNvSpPr txBox="1">
              <a:spLocks/>
            </p:cNvSpPr>
            <p:nvPr/>
          </p:nvSpPr>
          <p:spPr>
            <a:xfrm>
              <a:off x="3276400" y="1519533"/>
              <a:ext cx="2597845" cy="3393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Stage</a:t>
              </a:r>
              <a:r>
                <a:rPr lang="pt-BR" sz="1600" dirty="0" smtClean="0"/>
                <a:t> 2</a:t>
              </a:r>
              <a:endParaRPr lang="en-US" sz="1600" dirty="0"/>
            </a:p>
          </p:txBody>
        </p: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978025" y="1819854"/>
              <a:ext cx="5187951" cy="1583768"/>
              <a:chOff x="1538461" y="2567647"/>
              <a:chExt cx="6484939" cy="197971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1538461" y="2567647"/>
                <a:ext cx="1762125" cy="1979710"/>
                <a:chOff x="1654175" y="2273300"/>
                <a:chExt cx="1762125" cy="1979710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1654175" y="2273300"/>
                  <a:ext cx="1762125" cy="1979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347430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05789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889071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23" name="Straight Arrow Connector 122"/>
                <p:cNvCxnSpPr>
                  <a:stCxn id="121" idx="3"/>
                  <a:endCxn id="120" idx="1"/>
                </p:cNvCxnSpPr>
                <p:nvPr/>
              </p:nvCxnSpPr>
              <p:spPr>
                <a:xfrm>
                  <a:off x="2157753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>
                  <a:stCxn id="120" idx="3"/>
                  <a:endCxn id="122" idx="1"/>
                </p:cNvCxnSpPr>
                <p:nvPr/>
              </p:nvCxnSpPr>
              <p:spPr>
                <a:xfrm>
                  <a:off x="2699394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Group 102"/>
              <p:cNvGrpSpPr/>
              <p:nvPr/>
            </p:nvGrpSpPr>
            <p:grpSpPr>
              <a:xfrm>
                <a:off x="3899868" y="2567647"/>
                <a:ext cx="1762125" cy="1979710"/>
                <a:chOff x="1654175" y="2273300"/>
                <a:chExt cx="1762125" cy="197971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1654175" y="2273300"/>
                  <a:ext cx="1762125" cy="1979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347430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1805789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889071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7" name="Straight Arrow Connector 116"/>
                <p:cNvCxnSpPr>
                  <a:stCxn id="115" idx="3"/>
                  <a:endCxn id="114" idx="1"/>
                </p:cNvCxnSpPr>
                <p:nvPr/>
              </p:nvCxnSpPr>
              <p:spPr>
                <a:xfrm>
                  <a:off x="2157753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/>
                <p:cNvCxnSpPr>
                  <a:stCxn id="114" idx="3"/>
                  <a:endCxn id="116" idx="1"/>
                </p:cNvCxnSpPr>
                <p:nvPr/>
              </p:nvCxnSpPr>
              <p:spPr>
                <a:xfrm>
                  <a:off x="2699394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/>
              <p:cNvGrpSpPr/>
              <p:nvPr/>
            </p:nvGrpSpPr>
            <p:grpSpPr>
              <a:xfrm>
                <a:off x="6261275" y="2567647"/>
                <a:ext cx="1762125" cy="1979710"/>
                <a:chOff x="1654175" y="2273300"/>
                <a:chExt cx="1762125" cy="19797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1654175" y="2273300"/>
                  <a:ext cx="1762125" cy="1979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47430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805789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89071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11" name="Straight Arrow Connector 110"/>
                <p:cNvCxnSpPr>
                  <a:stCxn id="109" idx="3"/>
                  <a:endCxn id="108" idx="1"/>
                </p:cNvCxnSpPr>
                <p:nvPr/>
              </p:nvCxnSpPr>
              <p:spPr>
                <a:xfrm>
                  <a:off x="2157753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>
                  <a:stCxn id="108" idx="3"/>
                  <a:endCxn id="110" idx="1"/>
                </p:cNvCxnSpPr>
                <p:nvPr/>
              </p:nvCxnSpPr>
              <p:spPr>
                <a:xfrm>
                  <a:off x="2699394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Straight Arrow Connector 104"/>
              <p:cNvCxnSpPr>
                <a:stCxn id="119" idx="3"/>
                <a:endCxn id="113" idx="1"/>
              </p:cNvCxnSpPr>
              <p:nvPr/>
            </p:nvCxnSpPr>
            <p:spPr>
              <a:xfrm>
                <a:off x="3300586" y="3557502"/>
                <a:ext cx="59928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113" idx="3"/>
                <a:endCxn id="107" idx="1"/>
              </p:cNvCxnSpPr>
              <p:nvPr/>
            </p:nvCxnSpPr>
            <p:spPr>
              <a:xfrm>
                <a:off x="5661993" y="3557502"/>
                <a:ext cx="59928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/>
          </p:nvGrpSpPr>
          <p:grpSpPr>
            <a:xfrm>
              <a:off x="1962785" y="3449276"/>
              <a:ext cx="1426093" cy="271511"/>
              <a:chOff x="1905635" y="6139371"/>
              <a:chExt cx="1426093" cy="271511"/>
            </a:xfrm>
          </p:grpSpPr>
          <p:cxnSp>
            <p:nvCxnSpPr>
              <p:cNvPr id="174" name="Straight Arrow Connector 173"/>
              <p:cNvCxnSpPr/>
              <p:nvPr/>
            </p:nvCxnSpPr>
            <p:spPr>
              <a:xfrm flipV="1">
                <a:off x="1905635" y="6179820"/>
                <a:ext cx="1426093" cy="14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Content Placeholder 5"/>
              <p:cNvSpPr txBox="1">
                <a:spLocks/>
              </p:cNvSpPr>
              <p:nvPr/>
            </p:nvSpPr>
            <p:spPr>
              <a:xfrm>
                <a:off x="2046381" y="6139371"/>
                <a:ext cx="1144601" cy="271511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smtClean="0"/>
                  <a:t>Depth = 3</a:t>
                </a:r>
                <a:endParaRPr lang="en-US" sz="1600" dirty="0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>
              <a:off x="3849493" y="3443630"/>
              <a:ext cx="1426093" cy="271511"/>
              <a:chOff x="1905635" y="6139371"/>
              <a:chExt cx="1426093" cy="271511"/>
            </a:xfrm>
          </p:grpSpPr>
          <p:cxnSp>
            <p:nvCxnSpPr>
              <p:cNvPr id="177" name="Straight Arrow Connector 176"/>
              <p:cNvCxnSpPr/>
              <p:nvPr/>
            </p:nvCxnSpPr>
            <p:spPr>
              <a:xfrm flipV="1">
                <a:off x="1905635" y="6179820"/>
                <a:ext cx="1426093" cy="14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Content Placeholder 5"/>
              <p:cNvSpPr txBox="1">
                <a:spLocks/>
              </p:cNvSpPr>
              <p:nvPr/>
            </p:nvSpPr>
            <p:spPr>
              <a:xfrm>
                <a:off x="2046381" y="6139371"/>
                <a:ext cx="1144601" cy="271511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smtClean="0"/>
                  <a:t>Depth = 3</a:t>
                </a:r>
                <a:endParaRPr lang="en-US" sz="1600" dirty="0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5737458" y="3449465"/>
              <a:ext cx="1426093" cy="271511"/>
              <a:chOff x="1905635" y="6139371"/>
              <a:chExt cx="1426093" cy="271511"/>
            </a:xfrm>
          </p:grpSpPr>
          <p:cxnSp>
            <p:nvCxnSpPr>
              <p:cNvPr id="183" name="Straight Arrow Connector 182"/>
              <p:cNvCxnSpPr/>
              <p:nvPr/>
            </p:nvCxnSpPr>
            <p:spPr>
              <a:xfrm flipV="1">
                <a:off x="1905635" y="6179820"/>
                <a:ext cx="1426093" cy="14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Content Placeholder 5"/>
              <p:cNvSpPr txBox="1">
                <a:spLocks/>
              </p:cNvSpPr>
              <p:nvPr/>
            </p:nvSpPr>
            <p:spPr>
              <a:xfrm>
                <a:off x="2046381" y="6139371"/>
                <a:ext cx="1144601" cy="271511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smtClean="0"/>
                  <a:t>Depth = 3</a:t>
                </a:r>
                <a:endParaRPr lang="en-US" sz="1600" dirty="0"/>
              </a:p>
            </p:txBody>
          </p:sp>
        </p:grpSp>
      </p:grpSp>
      <p:sp>
        <p:nvSpPr>
          <p:cNvPr id="188" name="Content Placeholder 5"/>
          <p:cNvSpPr txBox="1">
            <a:spLocks/>
          </p:cNvSpPr>
          <p:nvPr/>
        </p:nvSpPr>
        <p:spPr>
          <a:xfrm>
            <a:off x="181683" y="5038321"/>
            <a:ext cx="2078276" cy="590247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Proposed</a:t>
            </a:r>
            <a:r>
              <a:rPr lang="pt-BR" sz="1600" dirty="0"/>
              <a:t> </a:t>
            </a:r>
            <a:r>
              <a:rPr lang="pt-BR" sz="1600" dirty="0" smtClean="0"/>
              <a:t>NAS</a:t>
            </a:r>
            <a:endParaRPr lang="en-US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996502" y="4242191"/>
            <a:ext cx="5684397" cy="2249265"/>
            <a:chOff x="1650381" y="4242191"/>
            <a:chExt cx="5684397" cy="2249265"/>
          </a:xfrm>
        </p:grpSpPr>
        <p:grpSp>
          <p:nvGrpSpPr>
            <p:cNvPr id="2" name="Group 1"/>
            <p:cNvGrpSpPr/>
            <p:nvPr/>
          </p:nvGrpSpPr>
          <p:grpSpPr>
            <a:xfrm>
              <a:off x="1974187" y="4543738"/>
              <a:ext cx="1409700" cy="1583768"/>
              <a:chOff x="1654175" y="2273300"/>
              <a:chExt cx="1762125" cy="197971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15" idx="3"/>
                <a:endCxn id="14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4" idx="3"/>
                <a:endCxn id="18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969807" y="4543738"/>
              <a:ext cx="907812" cy="1583768"/>
              <a:chOff x="1654175" y="2273300"/>
              <a:chExt cx="1134765" cy="197971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654175" y="2273300"/>
                <a:ext cx="113476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318402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77676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Arrow Connector 34"/>
              <p:cNvCxnSpPr>
                <a:stCxn id="33" idx="3"/>
                <a:endCxn id="32" idx="1"/>
              </p:cNvCxnSpPr>
              <p:nvPr/>
            </p:nvCxnSpPr>
            <p:spPr>
              <a:xfrm>
                <a:off x="2128725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ontent Placeholder 5"/>
            <p:cNvSpPr txBox="1">
              <a:spLocks/>
            </p:cNvSpPr>
            <p:nvPr/>
          </p:nvSpPr>
          <p:spPr>
            <a:xfrm>
              <a:off x="1650381" y="4242191"/>
              <a:ext cx="2078276" cy="2715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Stage 1</a:t>
              </a:r>
              <a:endParaRPr lang="en-US" sz="1600" dirty="0"/>
            </a:p>
          </p:txBody>
        </p:sp>
        <p:sp>
          <p:nvSpPr>
            <p:cNvPr id="45" name="Content Placeholder 5"/>
            <p:cNvSpPr txBox="1">
              <a:spLocks/>
            </p:cNvSpPr>
            <p:nvPr/>
          </p:nvSpPr>
          <p:spPr>
            <a:xfrm>
              <a:off x="5256502" y="4242191"/>
              <a:ext cx="2078276" cy="2715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Stage</a:t>
              </a:r>
              <a:r>
                <a:rPr lang="pt-BR" sz="1600" dirty="0" smtClean="0"/>
                <a:t> 3</a:t>
              </a:r>
              <a:endParaRPr lang="en-US" sz="1600" dirty="0"/>
            </a:p>
          </p:txBody>
        </p:sp>
        <p:cxnSp>
          <p:nvCxnSpPr>
            <p:cNvPr id="46" name="Straight Arrow Connector 45"/>
            <p:cNvCxnSpPr>
              <a:stCxn id="13" idx="3"/>
              <a:endCxn id="31" idx="1"/>
            </p:cNvCxnSpPr>
            <p:nvPr/>
          </p:nvCxnSpPr>
          <p:spPr>
            <a:xfrm>
              <a:off x="3383887" y="5335622"/>
              <a:ext cx="5859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5374038" y="4543738"/>
              <a:ext cx="1791938" cy="1583768"/>
              <a:chOff x="5194818" y="4482094"/>
              <a:chExt cx="1791938" cy="1583768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194818" y="4482094"/>
                <a:ext cx="1791938" cy="1583768"/>
                <a:chOff x="1654174" y="2273300"/>
                <a:chExt cx="2239923" cy="197971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654174" y="2273300"/>
                  <a:ext cx="2239923" cy="197971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347430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805789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2889071" y="2369499"/>
                  <a:ext cx="351964" cy="178187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2" name="Straight Arrow Connector 41"/>
                <p:cNvCxnSpPr>
                  <a:stCxn id="40" idx="3"/>
                  <a:endCxn id="39" idx="1"/>
                </p:cNvCxnSpPr>
                <p:nvPr/>
              </p:nvCxnSpPr>
              <p:spPr>
                <a:xfrm>
                  <a:off x="2157753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>
                  <a:stCxn id="39" idx="3"/>
                  <a:endCxn id="41" idx="1"/>
                </p:cNvCxnSpPr>
                <p:nvPr/>
              </p:nvCxnSpPr>
              <p:spPr>
                <a:xfrm>
                  <a:off x="2699394" y="3260434"/>
                  <a:ext cx="1896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Rectangle 46"/>
              <p:cNvSpPr/>
              <p:nvPr/>
            </p:nvSpPr>
            <p:spPr>
              <a:xfrm>
                <a:off x="6616049" y="4559053"/>
                <a:ext cx="281571" cy="14254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Arrow Connector 48"/>
              <p:cNvCxnSpPr>
                <a:endCxn id="47" idx="1"/>
              </p:cNvCxnSpPr>
              <p:nvPr/>
            </p:nvCxnSpPr>
            <p:spPr>
              <a:xfrm>
                <a:off x="6464307" y="5271801"/>
                <a:ext cx="15174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>
              <a:stCxn id="31" idx="3"/>
              <a:endCxn id="38" idx="1"/>
            </p:cNvCxnSpPr>
            <p:nvPr/>
          </p:nvCxnSpPr>
          <p:spPr>
            <a:xfrm>
              <a:off x="4877619" y="5335622"/>
              <a:ext cx="4964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962785" y="6207365"/>
              <a:ext cx="1426093" cy="271511"/>
              <a:chOff x="1905635" y="6145721"/>
              <a:chExt cx="1426093" cy="271511"/>
            </a:xfrm>
          </p:grpSpPr>
          <p:cxnSp>
            <p:nvCxnSpPr>
              <p:cNvPr id="171" name="Straight Arrow Connector 170"/>
              <p:cNvCxnSpPr/>
              <p:nvPr/>
            </p:nvCxnSpPr>
            <p:spPr>
              <a:xfrm flipV="1">
                <a:off x="1905635" y="6181937"/>
                <a:ext cx="1426093" cy="14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Content Placeholder 5"/>
              <p:cNvSpPr txBox="1">
                <a:spLocks/>
              </p:cNvSpPr>
              <p:nvPr/>
            </p:nvSpPr>
            <p:spPr>
              <a:xfrm>
                <a:off x="2046381" y="6145721"/>
                <a:ext cx="1144601" cy="271511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smtClean="0"/>
                  <a:t>Depth = 3</a:t>
                </a:r>
                <a:endParaRPr lang="en-US" sz="1600" dirty="0"/>
              </a:p>
            </p:txBody>
          </p:sp>
        </p:grpSp>
        <p:cxnSp>
          <p:nvCxnSpPr>
            <p:cNvPr id="186" name="Straight Arrow Connector 185"/>
            <p:cNvCxnSpPr/>
            <p:nvPr/>
          </p:nvCxnSpPr>
          <p:spPr>
            <a:xfrm flipV="1">
              <a:off x="3969359" y="6243072"/>
              <a:ext cx="908260" cy="243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Content Placeholder 5"/>
            <p:cNvSpPr txBox="1">
              <a:spLocks/>
            </p:cNvSpPr>
            <p:nvPr/>
          </p:nvSpPr>
          <p:spPr>
            <a:xfrm>
              <a:off x="3858899" y="6219945"/>
              <a:ext cx="1144601" cy="2715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Depth = 2</a:t>
              </a:r>
              <a:endParaRPr lang="en-US" sz="1600" dirty="0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V="1">
              <a:off x="5368640" y="6243581"/>
              <a:ext cx="1794911" cy="141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ontent Placeholder 5"/>
            <p:cNvSpPr txBox="1">
              <a:spLocks/>
            </p:cNvSpPr>
            <p:nvPr/>
          </p:nvSpPr>
          <p:spPr>
            <a:xfrm>
              <a:off x="5693794" y="6207364"/>
              <a:ext cx="1144601" cy="2715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Depth = 4</a:t>
              </a:r>
              <a:endParaRPr lang="en-US" sz="1600" dirty="0"/>
            </a:p>
          </p:txBody>
        </p:sp>
        <p:sp>
          <p:nvSpPr>
            <p:cNvPr id="195" name="Content Placeholder 5"/>
            <p:cNvSpPr txBox="1">
              <a:spLocks/>
            </p:cNvSpPr>
            <p:nvPr/>
          </p:nvSpPr>
          <p:spPr>
            <a:xfrm>
              <a:off x="3417054" y="4242191"/>
              <a:ext cx="2078276" cy="27151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Stage </a:t>
              </a:r>
              <a:r>
                <a:rPr lang="pt-BR" sz="1600" dirty="0"/>
                <a:t>2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32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Proposed Approach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NAS</a:t>
            </a:r>
            <a:endParaRPr lang="en-US" b="1" dirty="0"/>
          </a:p>
        </p:txBody>
      </p:sp>
      <p:sp>
        <p:nvSpPr>
          <p:cNvPr id="45" name="Content Placeholder 5"/>
          <p:cNvSpPr txBox="1">
            <a:spLocks/>
          </p:cNvSpPr>
          <p:nvPr/>
        </p:nvSpPr>
        <p:spPr>
          <a:xfrm>
            <a:off x="2011784" y="2708480"/>
            <a:ext cx="1070749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r>
              <a:rPr lang="pt-BR" dirty="0" smtClean="0"/>
              <a:t> </a:t>
            </a:r>
          </a:p>
          <a:p>
            <a:pPr algn="ctr"/>
            <a:r>
              <a:rPr lang="pt-BR" dirty="0" smtClean="0"/>
              <a:t>0.87</a:t>
            </a:r>
            <a:endParaRPr lang="en-US" dirty="0"/>
          </a:p>
        </p:txBody>
      </p:sp>
      <p:sp>
        <p:nvSpPr>
          <p:cNvPr id="77" name="Content Placeholder 5"/>
          <p:cNvSpPr txBox="1">
            <a:spLocks/>
          </p:cNvSpPr>
          <p:nvPr/>
        </p:nvSpPr>
        <p:spPr>
          <a:xfrm>
            <a:off x="1852858" y="4680615"/>
            <a:ext cx="1686890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endParaRPr lang="pt-BR" dirty="0"/>
          </a:p>
          <a:p>
            <a:pPr algn="ctr"/>
            <a:r>
              <a:rPr lang="pt-BR" dirty="0" smtClean="0"/>
              <a:t>0.93</a:t>
            </a:r>
            <a:endParaRPr lang="en-US" dirty="0"/>
          </a:p>
        </p:txBody>
      </p:sp>
      <p:sp>
        <p:nvSpPr>
          <p:cNvPr id="96" name="Content Placeholder 5"/>
          <p:cNvSpPr txBox="1">
            <a:spLocks/>
          </p:cNvSpPr>
          <p:nvPr/>
        </p:nvSpPr>
        <p:spPr>
          <a:xfrm>
            <a:off x="-137030" y="1868911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Input </a:t>
            </a:r>
          </a:p>
          <a:p>
            <a:pPr algn="ctr"/>
            <a:r>
              <a:rPr lang="en-US" sz="1600" dirty="0" smtClean="0"/>
              <a:t>Architecture</a:t>
            </a:r>
            <a:endParaRPr lang="en-US" sz="1600" dirty="0"/>
          </a:p>
        </p:txBody>
      </p:sp>
      <p:sp>
        <p:nvSpPr>
          <p:cNvPr id="97" name="Content Placeholder 5"/>
          <p:cNvSpPr txBox="1">
            <a:spLocks/>
          </p:cNvSpPr>
          <p:nvPr/>
        </p:nvSpPr>
        <p:spPr>
          <a:xfrm>
            <a:off x="-255286" y="3723329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Temporary</a:t>
            </a:r>
          </a:p>
          <a:p>
            <a:pPr algn="ctr"/>
            <a:r>
              <a:rPr lang="en-US" sz="1600" dirty="0" smtClean="0"/>
              <a:t>Architecture</a:t>
            </a:r>
            <a:endParaRPr lang="en-US" sz="1600" dirty="0"/>
          </a:p>
        </p:txBody>
      </p:sp>
      <p:sp>
        <p:nvSpPr>
          <p:cNvPr id="98" name="Content Placeholder 5"/>
          <p:cNvSpPr txBox="1">
            <a:spLocks/>
          </p:cNvSpPr>
          <p:nvPr/>
        </p:nvSpPr>
        <p:spPr>
          <a:xfrm>
            <a:off x="-366492" y="5491413"/>
            <a:ext cx="2597845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Candidate </a:t>
            </a:r>
          </a:p>
          <a:p>
            <a:pPr algn="ctr"/>
            <a:r>
              <a:rPr lang="en-US" sz="1600" dirty="0" smtClean="0"/>
              <a:t>Architecture </a:t>
            </a:r>
            <a:r>
              <a:rPr lang="pt-BR" sz="1600" dirty="0" smtClean="0"/>
              <a:t>1</a:t>
            </a:r>
            <a:endParaRPr lang="en-US" sz="1600" dirty="0"/>
          </a:p>
        </p:txBody>
      </p:sp>
      <p:cxnSp>
        <p:nvCxnSpPr>
          <p:cNvPr id="65" name="Straight Arrow Connector 64"/>
          <p:cNvCxnSpPr>
            <a:cxnSpLocks noChangeAspect="1"/>
            <a:stCxn id="66" idx="3"/>
            <a:endCxn id="48" idx="1"/>
          </p:cNvCxnSpPr>
          <p:nvPr/>
        </p:nvCxnSpPr>
        <p:spPr>
          <a:xfrm>
            <a:off x="2895082" y="4031436"/>
            <a:ext cx="1338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1894262" y="3472390"/>
            <a:ext cx="1000820" cy="1118091"/>
            <a:chOff x="1894262" y="3472390"/>
            <a:chExt cx="1000820" cy="1118091"/>
          </a:xfrm>
        </p:grpSpPr>
        <p:sp>
          <p:nvSpPr>
            <p:cNvPr id="66" name="Rectangle 65"/>
            <p:cNvSpPr/>
            <p:nvPr/>
          </p:nvSpPr>
          <p:spPr>
            <a:xfrm>
              <a:off x="1894262" y="3472390"/>
              <a:ext cx="1000820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285795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79889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Arrow Connector 68"/>
            <p:cNvCxnSpPr>
              <a:stCxn id="68" idx="3"/>
              <a:endCxn id="67" idx="1"/>
            </p:cNvCxnSpPr>
            <p:nvPr/>
          </p:nvCxnSpPr>
          <p:spPr>
            <a:xfrm>
              <a:off x="2178670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2596913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Arrow Connector 78"/>
            <p:cNvCxnSpPr>
              <a:endCxn id="78" idx="1"/>
            </p:cNvCxnSpPr>
            <p:nvPr/>
          </p:nvCxnSpPr>
          <p:spPr>
            <a:xfrm>
              <a:off x="2489787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>
            <a:cxnSpLocks noChangeAspect="1"/>
            <a:stCxn id="48" idx="3"/>
            <a:endCxn id="75" idx="1"/>
          </p:cNvCxnSpPr>
          <p:nvPr/>
        </p:nvCxnSpPr>
        <p:spPr>
          <a:xfrm>
            <a:off x="5234385" y="4031436"/>
            <a:ext cx="13384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233564" y="3472390"/>
            <a:ext cx="1000821" cy="1118091"/>
            <a:chOff x="4284431" y="3472390"/>
            <a:chExt cx="1000821" cy="1118091"/>
          </a:xfrm>
        </p:grpSpPr>
        <p:sp>
          <p:nvSpPr>
            <p:cNvPr id="48" name="Rectangle 47"/>
            <p:cNvSpPr/>
            <p:nvPr/>
          </p:nvSpPr>
          <p:spPr>
            <a:xfrm>
              <a:off x="4284431" y="3472390"/>
              <a:ext cx="1000821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75965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370059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/>
            <p:cNvCxnSpPr>
              <a:stCxn id="50" idx="3"/>
              <a:endCxn id="49" idx="1"/>
            </p:cNvCxnSpPr>
            <p:nvPr/>
          </p:nvCxnSpPr>
          <p:spPr>
            <a:xfrm>
              <a:off x="4568840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987082" y="3526721"/>
              <a:ext cx="198781" cy="100635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7" name="Straight Arrow Connector 46"/>
            <p:cNvCxnSpPr>
              <a:endCxn id="44" idx="1"/>
            </p:cNvCxnSpPr>
            <p:nvPr/>
          </p:nvCxnSpPr>
          <p:spPr>
            <a:xfrm>
              <a:off x="4879957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056517" y="1505961"/>
            <a:ext cx="676309" cy="1118091"/>
            <a:chOff x="1963052" y="1515047"/>
            <a:chExt cx="676309" cy="1118091"/>
          </a:xfrm>
        </p:grpSpPr>
        <p:sp>
          <p:nvSpPr>
            <p:cNvPr id="13" name="Rectangle 12"/>
            <p:cNvSpPr/>
            <p:nvPr/>
          </p:nvSpPr>
          <p:spPr>
            <a:xfrm>
              <a:off x="1963052" y="1515047"/>
              <a:ext cx="676309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54585" y="1569378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48679" y="1569378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>
              <a:stCxn id="15" idx="3"/>
              <a:endCxn id="14" idx="1"/>
            </p:cNvCxnSpPr>
            <p:nvPr/>
          </p:nvCxnSpPr>
          <p:spPr>
            <a:xfrm>
              <a:off x="2247460" y="2072556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>
            <a:cxnSpLocks noChangeAspect="1"/>
            <a:stCxn id="13" idx="3"/>
            <a:endCxn id="37" idx="1"/>
          </p:cNvCxnSpPr>
          <p:nvPr/>
        </p:nvCxnSpPr>
        <p:spPr>
          <a:xfrm flipV="1">
            <a:off x="2732826" y="2064661"/>
            <a:ext cx="1653508" cy="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4386334" y="1505615"/>
            <a:ext cx="676308" cy="1118091"/>
            <a:chOff x="4479818" y="1484419"/>
            <a:chExt cx="676308" cy="1118091"/>
          </a:xfrm>
        </p:grpSpPr>
        <p:sp>
          <p:nvSpPr>
            <p:cNvPr id="37" name="Rectangle 36"/>
            <p:cNvSpPr/>
            <p:nvPr/>
          </p:nvSpPr>
          <p:spPr>
            <a:xfrm>
              <a:off x="4479818" y="1484419"/>
              <a:ext cx="676308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71351" y="153875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65445" y="153875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3"/>
              <a:endCxn id="38" idx="1"/>
            </p:cNvCxnSpPr>
            <p:nvPr/>
          </p:nvCxnSpPr>
          <p:spPr>
            <a:xfrm>
              <a:off x="4764226" y="204192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4382287" y="5361611"/>
            <a:ext cx="676309" cy="1118091"/>
            <a:chOff x="4525276" y="5372409"/>
            <a:chExt cx="676309" cy="1118091"/>
          </a:xfrm>
        </p:grpSpPr>
        <p:sp>
          <p:nvSpPr>
            <p:cNvPr id="106" name="Rectangle 105"/>
            <p:cNvSpPr/>
            <p:nvPr/>
          </p:nvSpPr>
          <p:spPr>
            <a:xfrm>
              <a:off x="4525276" y="5372409"/>
              <a:ext cx="676309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16810" y="5426739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610904" y="5426739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" name="Straight Arrow Connector 108"/>
            <p:cNvCxnSpPr>
              <a:stCxn id="108" idx="3"/>
              <a:endCxn id="107" idx="1"/>
            </p:cNvCxnSpPr>
            <p:nvPr/>
          </p:nvCxnSpPr>
          <p:spPr>
            <a:xfrm>
              <a:off x="4809685" y="592991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>
            <a:cxnSpLocks noChangeAspect="1"/>
            <a:stCxn id="37" idx="3"/>
            <a:endCxn id="56" idx="1"/>
          </p:cNvCxnSpPr>
          <p:nvPr/>
        </p:nvCxnSpPr>
        <p:spPr>
          <a:xfrm>
            <a:off x="5062642" y="2064661"/>
            <a:ext cx="1662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725636" y="1505615"/>
            <a:ext cx="676309" cy="1118091"/>
            <a:chOff x="6759764" y="1527503"/>
            <a:chExt cx="676309" cy="1118091"/>
          </a:xfrm>
        </p:grpSpPr>
        <p:sp>
          <p:nvSpPr>
            <p:cNvPr id="56" name="Rectangle 55"/>
            <p:cNvSpPr/>
            <p:nvPr/>
          </p:nvSpPr>
          <p:spPr>
            <a:xfrm>
              <a:off x="6759764" y="1527503"/>
              <a:ext cx="676309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51297" y="1581834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845391" y="1581834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Straight Arrow Connector 58"/>
            <p:cNvCxnSpPr>
              <a:stCxn id="58" idx="3"/>
              <a:endCxn id="57" idx="1"/>
            </p:cNvCxnSpPr>
            <p:nvPr/>
          </p:nvCxnSpPr>
          <p:spPr>
            <a:xfrm>
              <a:off x="7044172" y="2085012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ontent Placeholder 5"/>
          <p:cNvSpPr txBox="1">
            <a:spLocks/>
          </p:cNvSpPr>
          <p:nvPr/>
        </p:nvSpPr>
        <p:spPr>
          <a:xfrm>
            <a:off x="4036509" y="2708480"/>
            <a:ext cx="1686890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r>
              <a:rPr lang="pt-BR" dirty="0" smtClean="0"/>
              <a:t>  </a:t>
            </a:r>
          </a:p>
          <a:p>
            <a:pPr algn="ctr"/>
            <a:r>
              <a:rPr lang="pt-BR" dirty="0" smtClean="0"/>
              <a:t>0.72</a:t>
            </a:r>
            <a:endParaRPr lang="en-US" dirty="0"/>
          </a:p>
        </p:txBody>
      </p:sp>
      <p:sp>
        <p:nvSpPr>
          <p:cNvPr id="63" name="Content Placeholder 5"/>
          <p:cNvSpPr txBox="1">
            <a:spLocks/>
          </p:cNvSpPr>
          <p:nvPr/>
        </p:nvSpPr>
        <p:spPr>
          <a:xfrm>
            <a:off x="6373114" y="2708480"/>
            <a:ext cx="1686890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endParaRPr lang="pt-BR" dirty="0"/>
          </a:p>
          <a:p>
            <a:pPr algn="ctr"/>
            <a:r>
              <a:rPr lang="pt-BR" dirty="0" smtClean="0"/>
              <a:t>0.92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6572868" y="3472390"/>
            <a:ext cx="1000821" cy="1118091"/>
            <a:chOff x="6572868" y="3472390"/>
            <a:chExt cx="1000821" cy="1118091"/>
          </a:xfrm>
        </p:grpSpPr>
        <p:sp>
          <p:nvSpPr>
            <p:cNvPr id="75" name="Rectangle 74"/>
            <p:cNvSpPr/>
            <p:nvPr/>
          </p:nvSpPr>
          <p:spPr>
            <a:xfrm>
              <a:off x="6572868" y="3472390"/>
              <a:ext cx="1000821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64401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658495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Straight Arrow Connector 80"/>
            <p:cNvCxnSpPr>
              <a:stCxn id="80" idx="3"/>
              <a:endCxn id="76" idx="1"/>
            </p:cNvCxnSpPr>
            <p:nvPr/>
          </p:nvCxnSpPr>
          <p:spPr>
            <a:xfrm>
              <a:off x="6857276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7275519" y="3526721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" name="Straight Arrow Connector 73"/>
            <p:cNvCxnSpPr>
              <a:endCxn id="73" idx="1"/>
            </p:cNvCxnSpPr>
            <p:nvPr/>
          </p:nvCxnSpPr>
          <p:spPr>
            <a:xfrm>
              <a:off x="7168394" y="4029899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Arrow Connector 83"/>
          <p:cNvCxnSpPr>
            <a:cxnSpLocks noChangeAspect="1"/>
            <a:stCxn id="99" idx="3"/>
            <a:endCxn id="106" idx="1"/>
          </p:cNvCxnSpPr>
          <p:nvPr/>
        </p:nvCxnSpPr>
        <p:spPr>
          <a:xfrm>
            <a:off x="2895083" y="5920657"/>
            <a:ext cx="14872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>
            <a:off x="1894262" y="5361611"/>
            <a:ext cx="1000821" cy="1118091"/>
            <a:chOff x="1914821" y="5372409"/>
            <a:chExt cx="1000821" cy="1118091"/>
          </a:xfrm>
        </p:grpSpPr>
        <p:sp>
          <p:nvSpPr>
            <p:cNvPr id="99" name="Rectangle 98"/>
            <p:cNvSpPr/>
            <p:nvPr/>
          </p:nvSpPr>
          <p:spPr>
            <a:xfrm>
              <a:off x="1914821" y="5372409"/>
              <a:ext cx="1000821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306354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000448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Arrow Connector 101"/>
            <p:cNvCxnSpPr>
              <a:stCxn id="101" idx="3"/>
              <a:endCxn id="100" idx="1"/>
            </p:cNvCxnSpPr>
            <p:nvPr/>
          </p:nvCxnSpPr>
          <p:spPr>
            <a:xfrm>
              <a:off x="2199229" y="592991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2617472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" name="Straight Arrow Connector 85"/>
            <p:cNvCxnSpPr>
              <a:endCxn id="85" idx="1"/>
            </p:cNvCxnSpPr>
            <p:nvPr/>
          </p:nvCxnSpPr>
          <p:spPr>
            <a:xfrm>
              <a:off x="2510346" y="592991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Content Placeholder 5"/>
          <p:cNvSpPr txBox="1">
            <a:spLocks/>
          </p:cNvSpPr>
          <p:nvPr/>
        </p:nvSpPr>
        <p:spPr>
          <a:xfrm>
            <a:off x="4192160" y="4680615"/>
            <a:ext cx="1686890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endParaRPr lang="pt-BR" dirty="0"/>
          </a:p>
          <a:p>
            <a:pPr algn="ctr"/>
            <a:r>
              <a:rPr lang="pt-BR" dirty="0" smtClean="0"/>
              <a:t>0.68</a:t>
            </a:r>
            <a:endParaRPr lang="en-US" dirty="0"/>
          </a:p>
        </p:txBody>
      </p:sp>
      <p:sp>
        <p:nvSpPr>
          <p:cNvPr id="104" name="Content Placeholder 5"/>
          <p:cNvSpPr txBox="1">
            <a:spLocks/>
          </p:cNvSpPr>
          <p:nvPr/>
        </p:nvSpPr>
        <p:spPr>
          <a:xfrm>
            <a:off x="6531462" y="4680615"/>
            <a:ext cx="1686890" cy="339389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dirty="0" smtClean="0"/>
              <a:t>Importance</a:t>
            </a:r>
            <a:endParaRPr lang="pt-BR" dirty="0"/>
          </a:p>
          <a:p>
            <a:pPr algn="ctr"/>
            <a:r>
              <a:rPr lang="pt-BR" dirty="0" smtClean="0"/>
              <a:t>0.94</a:t>
            </a:r>
            <a:endParaRPr lang="en-US" dirty="0"/>
          </a:p>
        </p:txBody>
      </p:sp>
      <p:grpSp>
        <p:nvGrpSpPr>
          <p:cNvPr id="121" name="Group 120"/>
          <p:cNvGrpSpPr/>
          <p:nvPr/>
        </p:nvGrpSpPr>
        <p:grpSpPr>
          <a:xfrm>
            <a:off x="6572868" y="5361611"/>
            <a:ext cx="1000821" cy="1118091"/>
            <a:chOff x="6572868" y="5372409"/>
            <a:chExt cx="1000821" cy="1118091"/>
          </a:xfrm>
        </p:grpSpPr>
        <p:sp>
          <p:nvSpPr>
            <p:cNvPr id="114" name="Rectangle 113"/>
            <p:cNvSpPr/>
            <p:nvPr/>
          </p:nvSpPr>
          <p:spPr>
            <a:xfrm>
              <a:off x="6572868" y="5372409"/>
              <a:ext cx="1000821" cy="11180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964401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658495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7" name="Straight Arrow Connector 116"/>
            <p:cNvCxnSpPr>
              <a:stCxn id="116" idx="3"/>
              <a:endCxn id="115" idx="1"/>
            </p:cNvCxnSpPr>
            <p:nvPr/>
          </p:nvCxnSpPr>
          <p:spPr>
            <a:xfrm>
              <a:off x="6857276" y="592991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7275519" y="5426740"/>
              <a:ext cx="198781" cy="1006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3" name="Straight Arrow Connector 112"/>
            <p:cNvCxnSpPr>
              <a:endCxn id="112" idx="1"/>
            </p:cNvCxnSpPr>
            <p:nvPr/>
          </p:nvCxnSpPr>
          <p:spPr>
            <a:xfrm>
              <a:off x="7168394" y="5929918"/>
              <a:ext cx="10712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Arrow Connector 118"/>
          <p:cNvCxnSpPr>
            <a:cxnSpLocks noChangeAspect="1"/>
            <a:stCxn id="106" idx="3"/>
            <a:endCxn id="114" idx="1"/>
          </p:cNvCxnSpPr>
          <p:nvPr/>
        </p:nvCxnSpPr>
        <p:spPr>
          <a:xfrm>
            <a:off x="5058596" y="5920657"/>
            <a:ext cx="15142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49525" y="2566670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879954" y="2565107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7216559" y="2565107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2696303" y="4544316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5037700" y="4544316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7374907" y="4542659"/>
            <a:ext cx="1905" cy="22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6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Proposed</a:t>
            </a:r>
            <a:r>
              <a:rPr lang="pt-BR" b="1" dirty="0" smtClean="0">
                <a:effectLst/>
              </a:rPr>
              <a:t> Approach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NAS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102922" y="3445236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ontent Placeholder 5"/>
          <p:cNvSpPr txBox="1">
            <a:spLocks noChangeAspect="1"/>
          </p:cNvSpPr>
          <p:nvPr/>
        </p:nvSpPr>
        <p:spPr>
          <a:xfrm>
            <a:off x="5455506" y="1640776"/>
            <a:ext cx="2079182" cy="27162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3</a:t>
            </a:r>
            <a:endParaRPr lang="en-US" sz="1600" dirty="0"/>
          </a:p>
        </p:txBody>
      </p:sp>
      <p:sp>
        <p:nvSpPr>
          <p:cNvPr id="160" name="Content Placeholder 5"/>
          <p:cNvSpPr txBox="1">
            <a:spLocks noChangeAspect="1"/>
          </p:cNvSpPr>
          <p:nvPr/>
        </p:nvSpPr>
        <p:spPr>
          <a:xfrm>
            <a:off x="1676634" y="1640776"/>
            <a:ext cx="2079182" cy="27162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1</a:t>
            </a:r>
            <a:endParaRPr lang="en-US" sz="1600" dirty="0"/>
          </a:p>
        </p:txBody>
      </p:sp>
      <p:sp>
        <p:nvSpPr>
          <p:cNvPr id="161" name="Content Placeholder 5"/>
          <p:cNvSpPr txBox="1">
            <a:spLocks noChangeAspect="1"/>
          </p:cNvSpPr>
          <p:nvPr/>
        </p:nvSpPr>
        <p:spPr>
          <a:xfrm>
            <a:off x="3569140" y="1640776"/>
            <a:ext cx="2079182" cy="271626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Stage</a:t>
            </a:r>
            <a:r>
              <a:rPr lang="pt-BR" sz="1600" dirty="0" smtClean="0"/>
              <a:t> 2</a:t>
            </a:r>
            <a:endParaRPr lang="en-US" sz="1600" dirty="0"/>
          </a:p>
        </p:txBody>
      </p:sp>
      <p:grpSp>
        <p:nvGrpSpPr>
          <p:cNvPr id="162" name="Group 161"/>
          <p:cNvGrpSpPr>
            <a:grpSpLocks noChangeAspect="1"/>
          </p:cNvGrpSpPr>
          <p:nvPr/>
        </p:nvGrpSpPr>
        <p:grpSpPr>
          <a:xfrm>
            <a:off x="1972878" y="1944961"/>
            <a:ext cx="5190218" cy="1584461"/>
            <a:chOff x="1538461" y="2567647"/>
            <a:chExt cx="6484939" cy="1979710"/>
          </a:xfrm>
        </p:grpSpPr>
        <p:grpSp>
          <p:nvGrpSpPr>
            <p:cNvPr id="163" name="Group 162"/>
            <p:cNvGrpSpPr/>
            <p:nvPr/>
          </p:nvGrpSpPr>
          <p:grpSpPr>
            <a:xfrm>
              <a:off x="1538461" y="2567647"/>
              <a:ext cx="1762125" cy="1979710"/>
              <a:chOff x="1654175" y="2273300"/>
              <a:chExt cx="1762125" cy="1979710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4" name="Straight Arrow Connector 183"/>
              <p:cNvCxnSpPr>
                <a:stCxn id="182" idx="3"/>
                <a:endCxn id="181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>
                <a:stCxn id="181" idx="3"/>
                <a:endCxn id="183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>
              <a:off x="3899868" y="2567647"/>
              <a:ext cx="1762125" cy="1979710"/>
              <a:chOff x="1654175" y="2273300"/>
              <a:chExt cx="1762125" cy="1979710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8" name="Straight Arrow Connector 177"/>
              <p:cNvCxnSpPr>
                <a:stCxn id="176" idx="3"/>
                <a:endCxn id="175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>
                <a:stCxn id="175" idx="3"/>
                <a:endCxn id="177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6261275" y="2567647"/>
              <a:ext cx="1762125" cy="1979710"/>
              <a:chOff x="1654175" y="2273300"/>
              <a:chExt cx="1762125" cy="1979710"/>
            </a:xfrm>
          </p:grpSpPr>
          <p:sp>
            <p:nvSpPr>
              <p:cNvPr id="168" name="Rectangle 167"/>
              <p:cNvSpPr/>
              <p:nvPr/>
            </p:nvSpPr>
            <p:spPr>
              <a:xfrm>
                <a:off x="1654175" y="2273300"/>
                <a:ext cx="1762125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2" name="Straight Arrow Connector 171"/>
              <p:cNvCxnSpPr>
                <a:stCxn id="170" idx="3"/>
                <a:endCxn id="169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stCxn id="169" idx="3"/>
                <a:endCxn id="171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6" name="Straight Arrow Connector 165"/>
            <p:cNvCxnSpPr>
              <a:stCxn id="180" idx="3"/>
              <a:endCxn id="174" idx="1"/>
            </p:cNvCxnSpPr>
            <p:nvPr/>
          </p:nvCxnSpPr>
          <p:spPr>
            <a:xfrm>
              <a:off x="3300586" y="3557502"/>
              <a:ext cx="5992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74" idx="3"/>
              <a:endCxn id="168" idx="1"/>
            </p:cNvCxnSpPr>
            <p:nvPr/>
          </p:nvCxnSpPr>
          <p:spPr>
            <a:xfrm>
              <a:off x="5661993" y="3557502"/>
              <a:ext cx="59928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>
            <a:grpSpLocks noChangeAspect="1"/>
          </p:cNvGrpSpPr>
          <p:nvPr/>
        </p:nvGrpSpPr>
        <p:grpSpPr>
          <a:xfrm>
            <a:off x="2325771" y="4707585"/>
            <a:ext cx="1395003" cy="1165784"/>
            <a:chOff x="954751" y="4029906"/>
            <a:chExt cx="2836724" cy="2244879"/>
          </a:xfrm>
        </p:grpSpPr>
        <p:grpSp>
          <p:nvGrpSpPr>
            <p:cNvPr id="234" name="Group 233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236" name="Rectangle 235"/>
              <p:cNvSpPr/>
              <p:nvPr/>
            </p:nvSpPr>
            <p:spPr>
              <a:xfrm>
                <a:off x="6365724" y="3905213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8720788" y="45785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8196861" y="5363794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8184644" y="5545622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358297" y="463179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7683932" y="4720773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012399" y="4807905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7283724" y="564540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6884579" y="5616433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7112512" y="5522238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52" name="Straight Connector 251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0" name="Rectangle 279"/>
              <p:cNvSpPr/>
              <p:nvPr/>
            </p:nvSpPr>
            <p:spPr>
              <a:xfrm>
                <a:off x="7859887" y="5403298"/>
                <a:ext cx="87051" cy="84411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6818709" y="374597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7450649" y="439605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35" name="Straight Connector 234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>
            <a:grpSpLocks noChangeAspect="1"/>
          </p:cNvGrpSpPr>
          <p:nvPr/>
        </p:nvGrpSpPr>
        <p:grpSpPr>
          <a:xfrm>
            <a:off x="4214468" y="4682397"/>
            <a:ext cx="1395003" cy="1165784"/>
            <a:chOff x="954751" y="4029906"/>
            <a:chExt cx="2836724" cy="2244879"/>
          </a:xfrm>
        </p:grpSpPr>
        <p:grpSp>
          <p:nvGrpSpPr>
            <p:cNvPr id="285" name="Group 284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287" name="Rectangle 286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03" name="Straight Connector 302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1" name="Rectangle 330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2" name="Rectangle 331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86" name="Straight Connector 285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5" name="Group 334"/>
          <p:cNvGrpSpPr>
            <a:grpSpLocks noChangeAspect="1"/>
          </p:cNvGrpSpPr>
          <p:nvPr/>
        </p:nvGrpSpPr>
        <p:grpSpPr>
          <a:xfrm>
            <a:off x="6104833" y="4707585"/>
            <a:ext cx="1395003" cy="1165784"/>
            <a:chOff x="954751" y="4029906"/>
            <a:chExt cx="2836724" cy="2244879"/>
          </a:xfrm>
        </p:grpSpPr>
        <p:grpSp>
          <p:nvGrpSpPr>
            <p:cNvPr id="336" name="Group 335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8125166" y="465887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8156249" y="4983729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8939597" y="4705162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8927381" y="4816650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8707890" y="5166615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8546631" y="5445393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5808363" y="454591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Oval 344"/>
              <p:cNvSpPr/>
              <p:nvPr/>
            </p:nvSpPr>
            <p:spPr>
              <a:xfrm>
                <a:off x="6133998" y="4634896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Oval 345"/>
              <p:cNvSpPr/>
              <p:nvPr/>
            </p:nvSpPr>
            <p:spPr>
              <a:xfrm>
                <a:off x="6462464" y="4722028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Oval 346"/>
              <p:cNvSpPr/>
              <p:nvPr/>
            </p:nvSpPr>
            <p:spPr>
              <a:xfrm>
                <a:off x="6631669" y="415834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8" name="Oval 347"/>
              <p:cNvSpPr/>
              <p:nvPr/>
            </p:nvSpPr>
            <p:spPr>
              <a:xfrm>
                <a:off x="6652570" y="4359429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6232525" y="4129370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6047014" y="4290084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6634458" y="3732975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6460458" y="4035176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3" name="Oval 352"/>
              <p:cNvSpPr/>
              <p:nvPr/>
            </p:nvSpPr>
            <p:spPr>
              <a:xfrm>
                <a:off x="6359400" y="4394407"/>
                <a:ext cx="69730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54" name="Straight Connector 353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2" name="Rectangle 381"/>
              <p:cNvSpPr/>
              <p:nvPr/>
            </p:nvSpPr>
            <p:spPr>
              <a:xfrm>
                <a:off x="8602624" y="474466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073403" y="4944279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8066127" y="519337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8254831" y="4872515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337" name="Straight Connector 336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6" name="Straight Arrow Connector 385"/>
          <p:cNvCxnSpPr/>
          <p:nvPr/>
        </p:nvCxnSpPr>
        <p:spPr>
          <a:xfrm>
            <a:off x="4998910" y="3445236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/>
          <p:nvPr/>
        </p:nvCxnSpPr>
        <p:spPr>
          <a:xfrm>
            <a:off x="6888861" y="3445236"/>
            <a:ext cx="8462" cy="12101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19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Convolutional Networks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 smtClean="0"/>
              <a:t>Neural Architecture Search (NAS)</a:t>
            </a:r>
          </a:p>
          <a:p>
            <a:pPr lvl="1"/>
            <a:r>
              <a:rPr lang="en-US" dirty="0"/>
              <a:t>Automatically design </a:t>
            </a:r>
            <a:r>
              <a:rPr lang="en-US" dirty="0" smtClean="0"/>
              <a:t>efficient and accurate</a:t>
            </a:r>
          </a:p>
          <a:p>
            <a:pPr lvl="1"/>
            <a:endParaRPr lang="en-US" dirty="0"/>
          </a:p>
          <a:p>
            <a:r>
              <a:rPr lang="en-US" dirty="0"/>
              <a:t>Current strategies analyze a large set of possible candidate </a:t>
            </a:r>
            <a:r>
              <a:rPr lang="en-US" dirty="0" smtClean="0"/>
              <a:t>architectures</a:t>
            </a:r>
          </a:p>
          <a:p>
            <a:pPr lvl="1"/>
            <a:r>
              <a:rPr lang="en-US" dirty="0"/>
              <a:t>Require vast computational resources and take many days to process</a:t>
            </a:r>
            <a:r>
              <a:rPr lang="pt-BR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pt-BR" dirty="0"/>
          </a:p>
          <a:p>
            <a:endParaRPr lang="pt-BR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22230" y="3525032"/>
            <a:ext cx="2983427" cy="2538317"/>
            <a:chOff x="1346130" y="3525032"/>
            <a:chExt cx="2983427" cy="2538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6130" y="3525032"/>
              <a:ext cx="2983427" cy="2239341"/>
            </a:xfrm>
            <a:prstGeom prst="rect">
              <a:avLst/>
            </a:prstGeom>
          </p:spPr>
        </p:pic>
        <p:sp>
          <p:nvSpPr>
            <p:cNvPr id="80" name="Content Placeholder 8"/>
            <p:cNvSpPr txBox="1">
              <a:spLocks/>
            </p:cNvSpPr>
            <p:nvPr/>
          </p:nvSpPr>
          <p:spPr>
            <a:xfrm>
              <a:off x="1718677" y="5737565"/>
              <a:ext cx="226705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Human-designed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86784" y="3497915"/>
            <a:ext cx="2983838" cy="2565434"/>
            <a:chOff x="5778884" y="3497915"/>
            <a:chExt cx="2983838" cy="2565434"/>
          </a:xfrm>
        </p:grpSpPr>
        <p:sp>
          <p:nvSpPr>
            <p:cNvPr id="12" name="Content Placeholder 8"/>
            <p:cNvSpPr txBox="1">
              <a:spLocks/>
            </p:cNvSpPr>
            <p:nvPr/>
          </p:nvSpPr>
          <p:spPr>
            <a:xfrm>
              <a:off x="6137275" y="5737565"/>
              <a:ext cx="2267056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 smtClean="0">
                  <a:solidFill>
                    <a:schemeClr val="tx1"/>
                  </a:solidFill>
                </a:rPr>
                <a:t>Automatically designed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8884" y="3497915"/>
              <a:ext cx="2983838" cy="2239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b="1" dirty="0" smtClean="0">
                <a:effectLst/>
              </a:rPr>
              <a:t>Overview</a:t>
            </a:r>
            <a:endParaRPr lang="en-US" b="1" dirty="0">
              <a:effectLst/>
            </a:endParaRPr>
          </a:p>
        </p:txBody>
      </p:sp>
      <p:sp>
        <p:nvSpPr>
          <p:cNvPr id="132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NAS</a:t>
            </a:r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72623" y="3188843"/>
            <a:ext cx="1914298" cy="1011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Initial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26372" y="3188843"/>
            <a:ext cx="1914298" cy="1011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Temporary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780121" y="3188843"/>
            <a:ext cx="1914298" cy="1011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Compute/Compare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Importance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157079" y="3192248"/>
            <a:ext cx="1914298" cy="10114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</a:rPr>
              <a:t>Candidate </a:t>
            </a:r>
            <a:r>
              <a:rPr lang="en-US" sz="1600" dirty="0" smtClean="0">
                <a:solidFill>
                  <a:schemeClr val="tx1"/>
                </a:solidFill>
              </a:rPr>
              <a:t>Architecture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89" name="Elbow Connector 88"/>
          <p:cNvCxnSpPr>
            <a:stCxn id="88" idx="0"/>
            <a:endCxn id="86" idx="0"/>
          </p:cNvCxnSpPr>
          <p:nvPr/>
        </p:nvCxnSpPr>
        <p:spPr>
          <a:xfrm rot="16200000" flipV="1">
            <a:off x="5747173" y="825192"/>
            <a:ext cx="3405" cy="4730707"/>
          </a:xfrm>
          <a:prstGeom prst="bentConnector3">
            <a:avLst>
              <a:gd name="adj1" fmla="val 6813656"/>
            </a:avLst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Slide Number Placeholder 4"/>
          <p:cNvSpPr txBox="1">
            <a:spLocks/>
          </p:cNvSpPr>
          <p:nvPr/>
        </p:nvSpPr>
        <p:spPr>
          <a:xfrm>
            <a:off x="4765607" y="2641154"/>
            <a:ext cx="20453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Repeat # Iterations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/>
          <p:cNvCxnSpPr>
            <a:stCxn id="85" idx="3"/>
            <a:endCxn id="86" idx="1"/>
          </p:cNvCxnSpPr>
          <p:nvPr/>
        </p:nvCxnSpPr>
        <p:spPr>
          <a:xfrm>
            <a:off x="1986921" y="3694569"/>
            <a:ext cx="439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6" idx="3"/>
            <a:endCxn id="87" idx="1"/>
          </p:cNvCxnSpPr>
          <p:nvPr/>
        </p:nvCxnSpPr>
        <p:spPr>
          <a:xfrm>
            <a:off x="4340670" y="3694569"/>
            <a:ext cx="4394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7" idx="3"/>
            <a:endCxn id="88" idx="1"/>
          </p:cNvCxnSpPr>
          <p:nvPr/>
        </p:nvCxnSpPr>
        <p:spPr>
          <a:xfrm>
            <a:off x="6694419" y="3694569"/>
            <a:ext cx="462660" cy="3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96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Experiments Neural</a:t>
            </a:r>
            <a:br>
              <a:rPr lang="en-US" sz="6000" dirty="0" smtClean="0"/>
            </a:br>
            <a:r>
              <a:rPr lang="en-US" sz="6000" dirty="0" smtClean="0"/>
              <a:t>Architecture Search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1165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Importance Criteria</a:t>
            </a:r>
            <a:endParaRPr lang="en-US" b="1" dirty="0">
              <a:effectLst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5129"/>
              </p:ext>
            </p:extLst>
          </p:nvPr>
        </p:nvGraphicFramePr>
        <p:xfrm>
          <a:off x="1123474" y="2465614"/>
          <a:ext cx="6897053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7653"/>
                <a:gridCol w="817880"/>
                <a:gridCol w="817880"/>
                <a:gridCol w="817880"/>
                <a:gridCol w="817880"/>
                <a:gridCol w="81788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noProof="0" dirty="0" smtClean="0"/>
                    </a:p>
                    <a:p>
                      <a:pPr algn="ctr"/>
                      <a:r>
                        <a:rPr lang="en-US" noProof="0" dirty="0" smtClean="0"/>
                        <a:t>Criterion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Iteration (</a:t>
                      </a:r>
                      <a:r>
                        <a:rPr lang="en-US" noProof="0" dirty="0" err="1" smtClean="0"/>
                        <a:t>ith</a:t>
                      </a:r>
                      <a:r>
                        <a:rPr lang="en-US" noProof="0" dirty="0" smtClean="0"/>
                        <a:t> Candidate</a:t>
                      </a:r>
                      <a:r>
                        <a:rPr lang="en-US" baseline="0" noProof="0" dirty="0" smtClean="0"/>
                        <a:t> Arch.)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 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2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4</a:t>
                      </a:r>
                      <a:endParaRPr lang="en-US" noProof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5</a:t>
                      </a:r>
                      <a:endParaRPr lang="en-US" noProof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 smtClean="0"/>
                        <a:t>infFS</a:t>
                      </a:r>
                      <a:r>
                        <a:rPr lang="en-US" noProof="0" dirty="0" smtClean="0"/>
                        <a:t> [</a:t>
                      </a:r>
                      <a:r>
                        <a:rPr lang="en-US" noProof="0" dirty="0" err="1" smtClean="0"/>
                        <a:t>Roffo</a:t>
                      </a:r>
                      <a:r>
                        <a:rPr lang="en-US" noProof="0" dirty="0" smtClean="0"/>
                        <a:t> et al. 2015]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91.59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92.09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92.02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92.36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92.45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 smtClean="0"/>
                        <a:t>ilFS</a:t>
                      </a:r>
                      <a:r>
                        <a:rPr lang="en-US" noProof="0" dirty="0" smtClean="0"/>
                        <a:t> [</a:t>
                      </a:r>
                      <a:r>
                        <a:rPr lang="en-US" noProof="0" dirty="0" err="1" smtClean="0"/>
                        <a:t>Roffo</a:t>
                      </a:r>
                      <a:r>
                        <a:rPr lang="en-US" noProof="0" dirty="0" smtClean="0"/>
                        <a:t> et al. 2017]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91.94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92.06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92.10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92.08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92.52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err="1" smtClean="0"/>
                        <a:t>infFSU</a:t>
                      </a:r>
                      <a:r>
                        <a:rPr lang="pt-BR" noProof="0" dirty="0" smtClean="0"/>
                        <a:t> [</a:t>
                      </a:r>
                      <a:r>
                        <a:rPr lang="pt-BR" noProof="0" dirty="0" err="1" smtClean="0"/>
                        <a:t>Roffo</a:t>
                      </a:r>
                      <a:r>
                        <a:rPr lang="pt-BR" noProof="0" dirty="0" smtClean="0"/>
                        <a:t> et al. 2020]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90.42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92.26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91.95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92.41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92.64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415"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PLS+VIP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92.03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92.38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92.62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92.53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92.58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NAS</a:t>
            </a:r>
            <a:endParaRPr 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017125"/>
          </a:xfrm>
        </p:spPr>
        <p:txBody>
          <a:bodyPr>
            <a:normAutofit/>
          </a:bodyPr>
          <a:lstStyle/>
          <a:p>
            <a:r>
              <a:rPr lang="pt-BR" dirty="0" smtClean="0"/>
              <a:t>CIFAR-10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-9371" y="5411362"/>
            <a:ext cx="8400896" cy="1297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endParaRPr lang="pt-BR" sz="1200" dirty="0">
              <a:solidFill>
                <a:schemeClr val="tx1"/>
              </a:solidFill>
            </a:endParaRPr>
          </a:p>
          <a:p>
            <a:pPr algn="l"/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Roffo</a:t>
            </a:r>
            <a:r>
              <a:rPr lang="pt-BR" sz="1200" dirty="0" smtClean="0">
                <a:solidFill>
                  <a:schemeClr val="tx1"/>
                </a:solidFill>
              </a:rPr>
              <a:t> </a:t>
            </a:r>
            <a:r>
              <a:rPr lang="pt-BR" sz="1200" dirty="0">
                <a:solidFill>
                  <a:schemeClr val="tx1"/>
                </a:solidFill>
              </a:rPr>
              <a:t>et al. (2015</a:t>
            </a:r>
            <a:r>
              <a:rPr lang="pt-BR" sz="1200" dirty="0" smtClean="0">
                <a:solidFill>
                  <a:schemeClr val="tx1"/>
                </a:solidFill>
              </a:rPr>
              <a:t>). </a:t>
            </a:r>
            <a:r>
              <a:rPr lang="pt-BR" sz="1200" i="1" dirty="0">
                <a:solidFill>
                  <a:schemeClr val="tx1"/>
                </a:solidFill>
              </a:rPr>
              <a:t>Infinite feature selection</a:t>
            </a:r>
            <a:r>
              <a:rPr lang="pt-BR" sz="1200" dirty="0">
                <a:solidFill>
                  <a:schemeClr val="tx1"/>
                </a:solidFill>
              </a:rPr>
              <a:t>. In </a:t>
            </a:r>
            <a:r>
              <a:rPr lang="pt-BR" sz="1200" dirty="0" smtClean="0">
                <a:solidFill>
                  <a:schemeClr val="tx1"/>
                </a:solidFill>
              </a:rPr>
              <a:t>ICCV.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(2017). </a:t>
            </a:r>
            <a:r>
              <a:rPr lang="en-US" sz="1200" i="1" dirty="0">
                <a:solidFill>
                  <a:schemeClr val="tx1"/>
                </a:solidFill>
              </a:rPr>
              <a:t>Infinite latent feature selection: A probabilistic latent graph-based ranking approach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ICCV.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Roffo et al. (2020). </a:t>
            </a:r>
            <a:r>
              <a:rPr lang="en-US" sz="1200" i="1" dirty="0">
                <a:solidFill>
                  <a:schemeClr val="tx1"/>
                </a:solidFill>
              </a:rPr>
              <a:t>Infinite feature selection: a graph-based feature filtering approach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PAMI.</a:t>
            </a:r>
          </a:p>
          <a:p>
            <a:pPr algn="l"/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9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Comparison with </a:t>
            </a:r>
            <a:r>
              <a:rPr lang="en-US" b="1" dirty="0" smtClean="0">
                <a:effectLst/>
              </a:rPr>
              <a:t>human-designed </a:t>
            </a:r>
            <a:r>
              <a:rPr lang="en-US" b="1" dirty="0">
                <a:effectLst/>
              </a:rPr>
              <a:t>architectures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NAS</a:t>
            </a:r>
            <a:endParaRPr 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017125"/>
          </a:xfrm>
        </p:spPr>
        <p:txBody>
          <a:bodyPr>
            <a:normAutofit/>
          </a:bodyPr>
          <a:lstStyle/>
          <a:p>
            <a:r>
              <a:rPr lang="pt-BR" dirty="0" smtClean="0"/>
              <a:t>CIFAR-10</a:t>
            </a:r>
          </a:p>
          <a:p>
            <a:pPr lvl="1"/>
            <a:r>
              <a:rPr lang="pt-BR" dirty="0" smtClean="0"/>
              <a:t>* </a:t>
            </a:r>
            <a:r>
              <a:rPr lang="en-US" dirty="0" smtClean="0"/>
              <a:t>indicates human-designed architectures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60041"/>
              </p:ext>
            </p:extLst>
          </p:nvPr>
        </p:nvGraphicFramePr>
        <p:xfrm>
          <a:off x="520700" y="2465614"/>
          <a:ext cx="8260678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71341"/>
                <a:gridCol w="1540810"/>
                <a:gridCol w="1641025"/>
                <a:gridCol w="1641025"/>
                <a:gridCol w="186647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Architecture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Depth 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Param.</a:t>
                      </a:r>
                      <a:r>
                        <a:rPr lang="en-US" noProof="0" dirty="0" smtClean="0"/>
                        <a:t> ↓</a:t>
                      </a:r>
                      <a:endParaRPr lang="pt-BR" noProof="0" dirty="0" smtClean="0"/>
                    </a:p>
                    <a:p>
                      <a:pPr algn="ctr"/>
                      <a:r>
                        <a:rPr lang="pt-BR" noProof="0" dirty="0" smtClean="0"/>
                        <a:t>(</a:t>
                      </a:r>
                      <a:r>
                        <a:rPr lang="pt-BR" noProof="0" dirty="0" err="1" smtClean="0"/>
                        <a:t>Million</a:t>
                      </a:r>
                      <a:r>
                        <a:rPr lang="pt-BR" noProof="0" dirty="0" smtClean="0"/>
                        <a:t>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FLOP↓</a:t>
                      </a:r>
                    </a:p>
                    <a:p>
                      <a:pPr algn="ctr"/>
                      <a:r>
                        <a:rPr lang="pt-BR" noProof="0" dirty="0" smtClean="0"/>
                        <a:t>(</a:t>
                      </a:r>
                      <a:r>
                        <a:rPr lang="pt-BR" noProof="0" dirty="0" err="1" smtClean="0"/>
                        <a:t>Million</a:t>
                      </a:r>
                      <a:r>
                        <a:rPr lang="pt-BR" noProof="0" dirty="0" smtClean="0"/>
                        <a:t>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err="1" smtClean="0"/>
                        <a:t>Accuracy</a:t>
                      </a:r>
                      <a:r>
                        <a:rPr lang="en-US" noProof="0" dirty="0" smtClean="0"/>
                        <a:t>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ResNet44*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0.66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92.83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baseline="0" dirty="0" smtClean="0">
                          <a:solidFill>
                            <a:schemeClr val="tx1"/>
                          </a:solidFill>
                        </a:rPr>
                        <a:t>(it=1)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43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0.60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93.38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ResNet56*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56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0.86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125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93.03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Ours</a:t>
                      </a:r>
                      <a:r>
                        <a:rPr lang="pt-BR" dirty="0" smtClean="0"/>
                        <a:t> (it=3)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59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0.69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130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93.36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ResNet110*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110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253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93.57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Ours</a:t>
                      </a:r>
                      <a:r>
                        <a:rPr lang="pt-BR" dirty="0" smtClean="0"/>
                        <a:t> (i=5)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67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0.88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149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94.27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0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Comparison with state-of-the-art NAS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NAS</a:t>
            </a:r>
            <a:endParaRPr 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017125"/>
          </a:xfrm>
        </p:spPr>
        <p:txBody>
          <a:bodyPr>
            <a:normAutofit/>
          </a:bodyPr>
          <a:lstStyle/>
          <a:p>
            <a:r>
              <a:rPr lang="pt-BR" dirty="0" smtClean="0"/>
              <a:t>CIFAR-10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107224"/>
              </p:ext>
            </p:extLst>
          </p:nvPr>
        </p:nvGraphicFramePr>
        <p:xfrm>
          <a:off x="520700" y="2465614"/>
          <a:ext cx="8226275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0180"/>
                <a:gridCol w="1540810"/>
                <a:gridCol w="1033780"/>
                <a:gridCol w="1641025"/>
                <a:gridCol w="1300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err="1" smtClean="0"/>
                        <a:t>Model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Evaluated↓</a:t>
                      </a:r>
                    </a:p>
                    <a:p>
                      <a:pPr algn="ctr"/>
                      <a:r>
                        <a:rPr lang="pt-BR" noProof="0" dirty="0" err="1" smtClean="0"/>
                        <a:t>Models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err="1" smtClean="0"/>
                        <a:t>GPUs</a:t>
                      </a:r>
                      <a:r>
                        <a:rPr lang="en-US" noProof="0" dirty="0" smtClean="0"/>
                        <a:t> ↓</a:t>
                      </a:r>
                      <a:endParaRPr lang="pt-BR" noProof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 smtClean="0"/>
                        <a:t>Param</a:t>
                      </a:r>
                      <a:r>
                        <a:rPr lang="en-US" noProof="0" dirty="0" smtClean="0"/>
                        <a:t>.↓</a:t>
                      </a:r>
                    </a:p>
                    <a:p>
                      <a:pPr algn="ctr"/>
                      <a:r>
                        <a:rPr lang="pt-BR" noProof="0" dirty="0" smtClean="0"/>
                        <a:t>(</a:t>
                      </a:r>
                      <a:r>
                        <a:rPr lang="pt-BR" noProof="0" dirty="0" err="1" smtClean="0"/>
                        <a:t>Million</a:t>
                      </a:r>
                      <a:r>
                        <a:rPr lang="pt-BR" noProof="0" dirty="0" smtClean="0"/>
                        <a:t>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err="1" smtClean="0"/>
                        <a:t>Accuracy</a:t>
                      </a:r>
                      <a:r>
                        <a:rPr lang="en-US" noProof="0" dirty="0" smtClean="0"/>
                        <a:t>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Zoph</a:t>
                      </a:r>
                      <a:r>
                        <a:rPr lang="pt-BR" dirty="0" smtClean="0"/>
                        <a:t> et al. [2018]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20, 000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2.5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94.51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Real et al. [2017]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1, 000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250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5.4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94.60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Dong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and</a:t>
                      </a:r>
                      <a:r>
                        <a:rPr lang="pt-BR" dirty="0" smtClean="0"/>
                        <a:t> Yang [2019]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240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2.6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96.25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Yang et</a:t>
                      </a:r>
                      <a:r>
                        <a:rPr lang="pt-BR" baseline="0" dirty="0" smtClean="0"/>
                        <a:t> al. [2020b]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128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3.6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97.38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Jin et al. [2019]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60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---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88.56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 smtClean="0"/>
                        <a:t>Ours</a:t>
                      </a:r>
                      <a:r>
                        <a:rPr lang="pt-BR" dirty="0" smtClean="0"/>
                        <a:t> (it=5)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2.3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94.74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Slide Number Placeholder 4"/>
          <p:cNvSpPr txBox="1">
            <a:spLocks/>
          </p:cNvSpPr>
          <p:nvPr/>
        </p:nvSpPr>
        <p:spPr>
          <a:xfrm>
            <a:off x="-9371" y="5411362"/>
            <a:ext cx="8400896" cy="1297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err="1" smtClean="0">
                <a:solidFill>
                  <a:schemeClr val="tx1"/>
                </a:solidFill>
              </a:rPr>
              <a:t>Zoph</a:t>
            </a:r>
            <a:r>
              <a:rPr lang="en-US" sz="1200" dirty="0" smtClean="0">
                <a:solidFill>
                  <a:schemeClr val="tx1"/>
                </a:solidFill>
              </a:rPr>
              <a:t> et al. (2018). </a:t>
            </a:r>
            <a:r>
              <a:rPr lang="en-US" sz="1200" i="1" dirty="0" smtClean="0">
                <a:solidFill>
                  <a:schemeClr val="tx1"/>
                </a:solidFill>
              </a:rPr>
              <a:t>Learning </a:t>
            </a:r>
            <a:r>
              <a:rPr lang="en-US" sz="1200" i="1" dirty="0">
                <a:solidFill>
                  <a:schemeClr val="tx1"/>
                </a:solidFill>
              </a:rPr>
              <a:t>transferable architectures for scalable image recognition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CVPR</a:t>
            </a:r>
            <a:r>
              <a:rPr lang="pt-BR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Real et al. (2017). </a:t>
            </a:r>
            <a:r>
              <a:rPr lang="en-US" sz="1200" i="1" dirty="0" smtClean="0">
                <a:solidFill>
                  <a:schemeClr val="tx1"/>
                </a:solidFill>
              </a:rPr>
              <a:t>Large-scale evolution of image classifiers</a:t>
            </a:r>
            <a:r>
              <a:rPr lang="en-US" sz="1200" dirty="0" smtClean="0">
                <a:solidFill>
                  <a:schemeClr val="tx1"/>
                </a:solidFill>
              </a:rPr>
              <a:t>. In ICML.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pt-BR" sz="1200" dirty="0" err="1" smtClean="0">
                <a:solidFill>
                  <a:schemeClr val="tx1"/>
                </a:solidFill>
              </a:rPr>
              <a:t>Dong</a:t>
            </a:r>
            <a:r>
              <a:rPr lang="pt-BR" sz="1200" dirty="0" smtClean="0">
                <a:solidFill>
                  <a:schemeClr val="tx1"/>
                </a:solidFill>
              </a:rPr>
              <a:t> </a:t>
            </a:r>
            <a:r>
              <a:rPr lang="pt-BR" sz="1200" dirty="0" err="1" smtClean="0">
                <a:solidFill>
                  <a:schemeClr val="tx1"/>
                </a:solidFill>
              </a:rPr>
              <a:t>and</a:t>
            </a:r>
            <a:r>
              <a:rPr lang="pt-BR" sz="1200" dirty="0" smtClean="0">
                <a:solidFill>
                  <a:schemeClr val="tx1"/>
                </a:solidFill>
              </a:rPr>
              <a:t> Yang et al. (2019). </a:t>
            </a:r>
            <a:r>
              <a:rPr lang="en-US" sz="1200" i="1" dirty="0">
                <a:solidFill>
                  <a:schemeClr val="tx1"/>
                </a:solidFill>
              </a:rPr>
              <a:t>Searching for a robust neural architecture in four GPU hours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Yang et al. (2020b</a:t>
            </a:r>
            <a:r>
              <a:rPr lang="pt-BR" sz="1200" dirty="0">
                <a:solidFill>
                  <a:schemeClr val="tx1"/>
                </a:solidFill>
              </a:rPr>
              <a:t>)</a:t>
            </a:r>
            <a:r>
              <a:rPr lang="pt-BR" sz="1200" dirty="0" smtClean="0">
                <a:solidFill>
                  <a:schemeClr val="tx1"/>
                </a:solidFill>
              </a:rPr>
              <a:t>. </a:t>
            </a:r>
            <a:r>
              <a:rPr lang="en-US" sz="1200" i="1" dirty="0">
                <a:solidFill>
                  <a:schemeClr val="tx1"/>
                </a:solidFill>
              </a:rPr>
              <a:t>CARS: continuous evolution for efficient neural architecture search</a:t>
            </a:r>
            <a:r>
              <a:rPr lang="en-US" sz="1200" dirty="0">
                <a:solidFill>
                  <a:schemeClr val="tx1"/>
                </a:solidFill>
              </a:rPr>
              <a:t>. In CVPR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Jin et al. </a:t>
            </a:r>
            <a:r>
              <a:rPr lang="en-US" sz="1200" dirty="0">
                <a:solidFill>
                  <a:schemeClr val="tx1"/>
                </a:solidFill>
              </a:rPr>
              <a:t>(2019). </a:t>
            </a:r>
            <a:r>
              <a:rPr lang="en-US" sz="1200" i="1" dirty="0">
                <a:solidFill>
                  <a:schemeClr val="tx1"/>
                </a:solidFill>
              </a:rPr>
              <a:t>Auto-</a:t>
            </a:r>
            <a:r>
              <a:rPr lang="en-US" sz="1200" i="1" dirty="0" err="1">
                <a:solidFill>
                  <a:schemeClr val="tx1"/>
                </a:solidFill>
              </a:rPr>
              <a:t>keras</a:t>
            </a:r>
            <a:r>
              <a:rPr lang="en-US" sz="1200" i="1" dirty="0" smtClean="0">
                <a:solidFill>
                  <a:schemeClr val="tx1"/>
                </a:solidFill>
              </a:rPr>
              <a:t>: An </a:t>
            </a:r>
            <a:r>
              <a:rPr lang="en-US" sz="1200" i="1" dirty="0">
                <a:solidFill>
                  <a:schemeClr val="tx1"/>
                </a:solidFill>
              </a:rPr>
              <a:t>efficient neural architecture search system</a:t>
            </a:r>
            <a:r>
              <a:rPr lang="en-US" sz="1200" dirty="0">
                <a:solidFill>
                  <a:schemeClr val="tx1"/>
                </a:solidFill>
              </a:rPr>
              <a:t>. In SIGKDD.</a:t>
            </a: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5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Conclusions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/>
              <a:t>We demonstrate that it is possible to design high-performance convolutional architectures by inserting layers </a:t>
            </a:r>
            <a:r>
              <a:rPr lang="en-US" dirty="0" smtClean="0"/>
              <a:t>based </a:t>
            </a:r>
            <a:r>
              <a:rPr lang="en-US" dirty="0"/>
              <a:t>on their </a:t>
            </a:r>
            <a:r>
              <a:rPr lang="en-US" dirty="0" smtClean="0"/>
              <a:t>importance</a:t>
            </a:r>
          </a:p>
          <a:p>
            <a:pPr lvl="1"/>
            <a:r>
              <a:rPr lang="en-US" dirty="0" smtClean="0"/>
              <a:t>Layer </a:t>
            </a:r>
            <a:r>
              <a:rPr lang="en-US" dirty="0"/>
              <a:t>importance is assigned by </a:t>
            </a:r>
            <a:r>
              <a:rPr lang="en-US" dirty="0" smtClean="0"/>
              <a:t>PLS</a:t>
            </a:r>
          </a:p>
          <a:p>
            <a:endParaRPr lang="pt-BR" dirty="0"/>
          </a:p>
          <a:p>
            <a:endParaRPr lang="en-US" dirty="0" smtClean="0"/>
          </a:p>
          <a:p>
            <a:r>
              <a:rPr lang="en-US" dirty="0"/>
              <a:t>Compared to NAS strategies, our method is extremely more efficient, as it evaluates one order of magnitude fewer models and discovers architectures on par with the </a:t>
            </a:r>
            <a:r>
              <a:rPr lang="en-US" dirty="0" smtClean="0"/>
              <a:t>state of the art</a:t>
            </a:r>
            <a:endParaRPr lang="pt-BR" dirty="0"/>
          </a:p>
        </p:txBody>
      </p:sp>
      <p:sp>
        <p:nvSpPr>
          <p:cNvPr id="4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NAS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48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Theoretical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Pruning Approaches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Filters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b="1" dirty="0" err="1" smtClean="0"/>
              <a:t>HyperNet</a:t>
            </a:r>
            <a:endParaRPr lang="pt-BR" b="1" dirty="0"/>
          </a:p>
          <a:p>
            <a:endParaRPr lang="pt-BR" dirty="0" smtClean="0"/>
          </a:p>
          <a:p>
            <a:endParaRPr lang="pt-BR" dirty="0"/>
          </a:p>
          <a:p>
            <a:r>
              <a:rPr lang="en-US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414369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err="1" smtClean="0"/>
              <a:t>HyperNet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Approach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918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p:sp>
        <p:nvSpPr>
          <p:cNvPr id="6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Latent </a:t>
            </a:r>
            <a:r>
              <a:rPr lang="en-US" b="1" dirty="0" err="1" smtClean="0"/>
              <a:t>HyperNet</a:t>
            </a:r>
            <a:endParaRPr lang="en-US" b="1" dirty="0"/>
          </a:p>
        </p:txBody>
      </p:sp>
      <p:grpSp>
        <p:nvGrpSpPr>
          <p:cNvPr id="43" name="Group 42"/>
          <p:cNvGrpSpPr/>
          <p:nvPr/>
        </p:nvGrpSpPr>
        <p:grpSpPr>
          <a:xfrm>
            <a:off x="2060802" y="1819999"/>
            <a:ext cx="5022396" cy="3992914"/>
            <a:chOff x="2060802" y="2180166"/>
            <a:chExt cx="5022396" cy="3992914"/>
          </a:xfrm>
        </p:grpSpPr>
        <p:grpSp>
          <p:nvGrpSpPr>
            <p:cNvPr id="9" name="Group 8"/>
            <p:cNvGrpSpPr/>
            <p:nvPr/>
          </p:nvGrpSpPr>
          <p:grpSpPr>
            <a:xfrm>
              <a:off x="2060802" y="2180166"/>
              <a:ext cx="5022396" cy="3025401"/>
              <a:chOff x="1540785" y="6888480"/>
              <a:chExt cx="5022396" cy="3025401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698397" y="9861494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Content Placeholder 5"/>
              <p:cNvSpPr txBox="1">
                <a:spLocks/>
              </p:cNvSpPr>
              <p:nvPr/>
            </p:nvSpPr>
            <p:spPr>
              <a:xfrm>
                <a:off x="2836136" y="6888480"/>
                <a:ext cx="2597845" cy="339389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err="1" smtClean="0"/>
                  <a:t>Convolutional</a:t>
                </a:r>
                <a:r>
                  <a:rPr lang="pt-BR" sz="1600" dirty="0" smtClean="0"/>
                  <a:t> Network</a:t>
                </a:r>
                <a:endParaRPr lang="en-US" sz="16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540785" y="6905195"/>
                <a:ext cx="5022396" cy="216626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56813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692399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399017" y="9868162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6875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431001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046560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69603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191287" y="9854641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5" name="Straight Arrow Connector 24"/>
              <p:cNvCxnSpPr>
                <a:stCxn id="18" idx="3"/>
                <a:endCxn id="17" idx="1"/>
              </p:cNvCxnSpPr>
              <p:nvPr/>
            </p:nvCxnSpPr>
            <p:spPr>
              <a:xfrm>
                <a:off x="2044363" y="8122192"/>
                <a:ext cx="5237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7" idx="3"/>
                <a:endCxn id="21" idx="1"/>
              </p:cNvCxnSpPr>
              <p:nvPr/>
            </p:nvCxnSpPr>
            <p:spPr>
              <a:xfrm>
                <a:off x="2920097" y="8122192"/>
                <a:ext cx="5109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1" idx="3"/>
                <a:endCxn id="20" idx="1"/>
              </p:cNvCxnSpPr>
              <p:nvPr/>
            </p:nvCxnSpPr>
            <p:spPr>
              <a:xfrm>
                <a:off x="3782965" y="8122192"/>
                <a:ext cx="48578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0" idx="3"/>
                <a:endCxn id="23" idx="1"/>
              </p:cNvCxnSpPr>
              <p:nvPr/>
            </p:nvCxnSpPr>
            <p:spPr>
              <a:xfrm>
                <a:off x="4620717" y="8122192"/>
                <a:ext cx="5488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23" idx="3"/>
                <a:endCxn id="22" idx="1"/>
              </p:cNvCxnSpPr>
              <p:nvPr/>
            </p:nvCxnSpPr>
            <p:spPr>
              <a:xfrm>
                <a:off x="5521567" y="8122192"/>
                <a:ext cx="5249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7" idx="2"/>
                <a:endCxn id="13" idx="0"/>
              </p:cNvCxnSpPr>
              <p:nvPr/>
            </p:nvCxnSpPr>
            <p:spPr>
              <a:xfrm>
                <a:off x="2744115" y="9013127"/>
                <a:ext cx="1" cy="4480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0" idx="2"/>
                <a:endCxn id="12" idx="0"/>
              </p:cNvCxnSpPr>
              <p:nvPr/>
            </p:nvCxnSpPr>
            <p:spPr>
              <a:xfrm>
                <a:off x="4444735" y="9013127"/>
                <a:ext cx="1" cy="4480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2" idx="2"/>
                <a:endCxn id="11" idx="0"/>
              </p:cNvCxnSpPr>
              <p:nvPr/>
            </p:nvCxnSpPr>
            <p:spPr>
              <a:xfrm>
                <a:off x="6222542" y="9013127"/>
                <a:ext cx="1" cy="4480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856" y="4752828"/>
              <a:ext cx="447407" cy="5279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049" y="4752828"/>
              <a:ext cx="447407" cy="5279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0429" y="4752828"/>
              <a:ext cx="447407" cy="527940"/>
            </a:xfrm>
            <a:prstGeom prst="rect">
              <a:avLst/>
            </a:prstGeom>
          </p:spPr>
        </p:pic>
        <p:sp>
          <p:nvSpPr>
            <p:cNvPr id="33" name="Content Placeholder 5"/>
            <p:cNvSpPr txBox="1">
              <a:spLocks/>
            </p:cNvSpPr>
            <p:nvPr/>
          </p:nvSpPr>
          <p:spPr>
            <a:xfrm>
              <a:off x="4274419" y="5833691"/>
              <a:ext cx="1376704" cy="339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en-US" sz="1600" dirty="0" smtClean="0"/>
                <a:t>Combination</a:t>
              </a:r>
              <a:endParaRPr lang="en-US" sz="1600" dirty="0"/>
            </a:p>
          </p:txBody>
        </p:sp>
        <p:cxnSp>
          <p:nvCxnSpPr>
            <p:cNvPr id="4" name="Straight Arrow Connector 3"/>
            <p:cNvCxnSpPr>
              <a:stCxn id="13" idx="2"/>
              <a:endCxn id="33" idx="0"/>
            </p:cNvCxnSpPr>
            <p:nvPr/>
          </p:nvCxnSpPr>
          <p:spPr>
            <a:xfrm>
              <a:off x="3264133" y="5280768"/>
              <a:ext cx="1698638" cy="55292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2" idx="2"/>
              <a:endCxn id="33" idx="0"/>
            </p:cNvCxnSpPr>
            <p:nvPr/>
          </p:nvCxnSpPr>
          <p:spPr>
            <a:xfrm flipH="1">
              <a:off x="4962771" y="5280768"/>
              <a:ext cx="1982" cy="55292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2"/>
              <a:endCxn id="33" idx="0"/>
            </p:cNvCxnSpPr>
            <p:nvPr/>
          </p:nvCxnSpPr>
          <p:spPr>
            <a:xfrm flipH="1">
              <a:off x="4962771" y="5280768"/>
              <a:ext cx="1779789" cy="55292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Latent </a:t>
            </a:r>
            <a:r>
              <a:rPr lang="en-US" b="1" dirty="0" err="1" smtClean="0"/>
              <a:t>HyperNet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Proposed Approach</a:t>
            </a:r>
            <a:endParaRPr lang="en-US" b="1" dirty="0">
              <a:effectLst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57400" y="1819656"/>
            <a:ext cx="6072265" cy="4348876"/>
            <a:chOff x="1968440" y="2142066"/>
            <a:chExt cx="6072265" cy="4348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ontent Placeholder 5"/>
                <p:cNvSpPr txBox="1">
                  <a:spLocks/>
                </p:cNvSpPr>
                <p:nvPr/>
              </p:nvSpPr>
              <p:spPr>
                <a:xfrm>
                  <a:off x="5442860" y="4735281"/>
                  <a:ext cx="2597845" cy="3393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noAutofit/>
                </a:bodyPr>
                <a:lstStyle>
                  <a:defPPr>
                    <a:defRPr lang="pt-BR"/>
                  </a:defPPr>
                  <a:lvl1pPr>
                    <a:defRPr sz="1400"/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7" name="Content Placehol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860" y="4735281"/>
                  <a:ext cx="2597845" cy="33938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/>
            <p:cNvSpPr/>
            <p:nvPr/>
          </p:nvSpPr>
          <p:spPr>
            <a:xfrm>
              <a:off x="3215012" y="5115080"/>
              <a:ext cx="45719" cy="4571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ontent Placeholder 5"/>
            <p:cNvSpPr txBox="1">
              <a:spLocks/>
            </p:cNvSpPr>
            <p:nvPr/>
          </p:nvSpPr>
          <p:spPr>
            <a:xfrm>
              <a:off x="3352751" y="2142066"/>
              <a:ext cx="2597845" cy="3393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Convolutional</a:t>
              </a:r>
              <a:r>
                <a:rPr lang="pt-BR" sz="1600" dirty="0" smtClean="0"/>
                <a:t> Network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57400" y="2158781"/>
              <a:ext cx="5022396" cy="21662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84748" y="2484843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09014" y="2484843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915632" y="5121748"/>
              <a:ext cx="45719" cy="4571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85368" y="2484843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47616" y="2484843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63175" y="2484843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86218" y="2484843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707902" y="5108227"/>
              <a:ext cx="45719" cy="4571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7" name="Straight Arrow Connector 26"/>
            <p:cNvCxnSpPr>
              <a:stCxn id="20" idx="3"/>
              <a:endCxn id="19" idx="1"/>
            </p:cNvCxnSpPr>
            <p:nvPr/>
          </p:nvCxnSpPr>
          <p:spPr>
            <a:xfrm>
              <a:off x="2560978" y="3375778"/>
              <a:ext cx="5237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9" idx="3"/>
              <a:endCxn id="23" idx="1"/>
            </p:cNvCxnSpPr>
            <p:nvPr/>
          </p:nvCxnSpPr>
          <p:spPr>
            <a:xfrm>
              <a:off x="3436712" y="3375778"/>
              <a:ext cx="51090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3" idx="3"/>
              <a:endCxn id="22" idx="1"/>
            </p:cNvCxnSpPr>
            <p:nvPr/>
          </p:nvCxnSpPr>
          <p:spPr>
            <a:xfrm>
              <a:off x="4299580" y="3375778"/>
              <a:ext cx="4857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3"/>
              <a:endCxn id="25" idx="1"/>
            </p:cNvCxnSpPr>
            <p:nvPr/>
          </p:nvCxnSpPr>
          <p:spPr>
            <a:xfrm>
              <a:off x="5137332" y="3375778"/>
              <a:ext cx="54888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3"/>
              <a:endCxn id="24" idx="1"/>
            </p:cNvCxnSpPr>
            <p:nvPr/>
          </p:nvCxnSpPr>
          <p:spPr>
            <a:xfrm>
              <a:off x="6038182" y="3375778"/>
              <a:ext cx="5249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9" idx="2"/>
              <a:endCxn id="35" idx="0"/>
            </p:cNvCxnSpPr>
            <p:nvPr/>
          </p:nvCxnSpPr>
          <p:spPr>
            <a:xfrm>
              <a:off x="3260730" y="4266713"/>
              <a:ext cx="3231" cy="46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2"/>
              <a:endCxn id="54" idx="0"/>
            </p:cNvCxnSpPr>
            <p:nvPr/>
          </p:nvCxnSpPr>
          <p:spPr>
            <a:xfrm flipH="1">
              <a:off x="4960457" y="4266713"/>
              <a:ext cx="893" cy="46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4" idx="2"/>
              <a:endCxn id="57" idx="0"/>
            </p:cNvCxnSpPr>
            <p:nvPr/>
          </p:nvCxnSpPr>
          <p:spPr>
            <a:xfrm flipH="1">
              <a:off x="6738381" y="4266713"/>
              <a:ext cx="776" cy="4685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5"/>
            <p:cNvSpPr txBox="1">
              <a:spLocks/>
            </p:cNvSpPr>
            <p:nvPr/>
          </p:nvSpPr>
          <p:spPr>
            <a:xfrm>
              <a:off x="4283717" y="6069911"/>
              <a:ext cx="1376704" cy="339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en-US" dirty="0" smtClean="0"/>
                <a:t>Combination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endCxn id="12" idx="0"/>
            </p:cNvCxnSpPr>
            <p:nvPr/>
          </p:nvCxnSpPr>
          <p:spPr>
            <a:xfrm>
              <a:off x="3284655" y="5721385"/>
              <a:ext cx="1687414" cy="3485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2" idx="0"/>
            </p:cNvCxnSpPr>
            <p:nvPr/>
          </p:nvCxnSpPr>
          <p:spPr>
            <a:xfrm flipH="1">
              <a:off x="4972069" y="5707488"/>
              <a:ext cx="4780" cy="36242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2" idx="0"/>
            </p:cNvCxnSpPr>
            <p:nvPr/>
          </p:nvCxnSpPr>
          <p:spPr>
            <a:xfrm flipH="1">
              <a:off x="4972069" y="5721385"/>
              <a:ext cx="1797049" cy="34852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Content Placeholder 5"/>
                <p:cNvSpPr txBox="1">
                  <a:spLocks/>
                </p:cNvSpPr>
                <p:nvPr/>
              </p:nvSpPr>
              <p:spPr>
                <a:xfrm>
                  <a:off x="1968440" y="4735281"/>
                  <a:ext cx="2597845" cy="3393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noAutofit/>
                </a:bodyPr>
                <a:lstStyle>
                  <a:defPPr>
                    <a:defRPr lang="pt-BR"/>
                  </a:defPPr>
                  <a:lvl1pPr>
                    <a:defRPr sz="1400"/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Content Placehol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440" y="4735281"/>
                  <a:ext cx="2597845" cy="33938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/>
            <p:cNvCxnSpPr>
              <a:stCxn id="35" idx="2"/>
            </p:cNvCxnSpPr>
            <p:nvPr/>
          </p:nvCxnSpPr>
          <p:spPr>
            <a:xfrm>
              <a:off x="3267363" y="5074670"/>
              <a:ext cx="0" cy="410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016748" y="5474083"/>
              <a:ext cx="247384" cy="211050"/>
            </a:xfrm>
            <a:prstGeom prst="rect">
              <a:avLst/>
            </a:prstGeom>
            <a:solidFill>
              <a:srgbClr val="B1B3B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64132" y="5474083"/>
              <a:ext cx="247384" cy="211050"/>
            </a:xfrm>
            <a:prstGeom prst="rect">
              <a:avLst/>
            </a:prstGeom>
            <a:solidFill>
              <a:srgbClr val="3F3F3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716399" y="5474083"/>
              <a:ext cx="247384" cy="211050"/>
            </a:xfrm>
            <a:prstGeom prst="rect">
              <a:avLst/>
            </a:prstGeom>
            <a:solidFill>
              <a:srgbClr val="7F7F7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62565" y="5474083"/>
              <a:ext cx="247384" cy="211050"/>
            </a:xfrm>
            <a:prstGeom prst="rect">
              <a:avLst/>
            </a:prstGeom>
            <a:solidFill>
              <a:srgbClr val="0C0C0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98208" y="5474083"/>
              <a:ext cx="247384" cy="211050"/>
            </a:xfrm>
            <a:prstGeom prst="rect">
              <a:avLst/>
            </a:prstGeom>
            <a:solidFill>
              <a:srgbClr val="7F7F7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45592" y="5474083"/>
              <a:ext cx="247384" cy="211050"/>
            </a:xfrm>
            <a:prstGeom prst="rect">
              <a:avLst/>
            </a:prstGeom>
            <a:solidFill>
              <a:srgbClr val="BFBFB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ontent Placeholder 5"/>
                <p:cNvSpPr txBox="1">
                  <a:spLocks/>
                </p:cNvSpPr>
                <p:nvPr/>
              </p:nvSpPr>
              <p:spPr>
                <a:xfrm>
                  <a:off x="3664936" y="4735281"/>
                  <a:ext cx="2597845" cy="3393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noAutofit/>
                </a:bodyPr>
                <a:lstStyle>
                  <a:defPPr>
                    <a:defRPr lang="pt-BR"/>
                  </a:defPPr>
                  <a:lvl1pPr>
                    <a:defRPr sz="1400"/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Content Placeholder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936" y="4735281"/>
                  <a:ext cx="2597845" cy="33938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stCxn id="54" idx="2"/>
            </p:cNvCxnSpPr>
            <p:nvPr/>
          </p:nvCxnSpPr>
          <p:spPr>
            <a:xfrm flipH="1">
              <a:off x="4963783" y="5074670"/>
              <a:ext cx="76" cy="3944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57" idx="2"/>
            </p:cNvCxnSpPr>
            <p:nvPr/>
          </p:nvCxnSpPr>
          <p:spPr>
            <a:xfrm>
              <a:off x="6741783" y="5074670"/>
              <a:ext cx="3809" cy="4001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2079852" y="4406692"/>
              <a:ext cx="5022396" cy="208425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Content Placeholder 5"/>
            <p:cNvSpPr txBox="1">
              <a:spLocks/>
            </p:cNvSpPr>
            <p:nvPr/>
          </p:nvSpPr>
          <p:spPr>
            <a:xfrm>
              <a:off x="1998572" y="5909368"/>
              <a:ext cx="1747005" cy="3393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Latent HyperNet</a:t>
              </a:r>
            </a:p>
            <a:p>
              <a:pPr algn="ctr"/>
              <a:r>
                <a:rPr lang="pt-BR" sz="1600" dirty="0" smtClean="0"/>
                <a:t>(LHN)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9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Convolutional Networks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191500" cy="2751940"/>
          </a:xfrm>
        </p:spPr>
        <p:txBody>
          <a:bodyPr>
            <a:normAutofit/>
          </a:bodyPr>
          <a:lstStyle/>
          <a:p>
            <a:r>
              <a:rPr lang="en-US" dirty="0" err="1" smtClean="0"/>
              <a:t>HyperNets</a:t>
            </a:r>
            <a:r>
              <a:rPr lang="en-US" dirty="0" smtClean="0"/>
              <a:t> approaches </a:t>
            </a:r>
          </a:p>
          <a:p>
            <a:pPr lvl="1"/>
            <a:r>
              <a:rPr lang="en-US" dirty="0" smtClean="0"/>
              <a:t>Explore early and deep layers to improve data representation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HyperNets</a:t>
            </a:r>
            <a:r>
              <a:rPr lang="en-US" dirty="0" smtClean="0"/>
              <a:t> </a:t>
            </a:r>
            <a:r>
              <a:rPr lang="en-US" dirty="0"/>
              <a:t>approaches </a:t>
            </a:r>
            <a:r>
              <a:rPr lang="en-US" dirty="0" smtClean="0"/>
              <a:t>insert </a:t>
            </a:r>
            <a:r>
              <a:rPr lang="en-US" dirty="0"/>
              <a:t>time-consuming </a:t>
            </a:r>
            <a:r>
              <a:rPr lang="en-US" dirty="0" smtClean="0"/>
              <a:t>operations</a:t>
            </a:r>
            <a:endParaRPr lang="pt-BR" dirty="0" smtClean="0"/>
          </a:p>
          <a:p>
            <a:endParaRPr lang="pt-BR" dirty="0"/>
          </a:p>
          <a:p>
            <a:endParaRPr lang="en-US" dirty="0"/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311922" y="3023317"/>
            <a:ext cx="4520156" cy="3467624"/>
            <a:chOff x="2060802" y="2180166"/>
            <a:chExt cx="5022396" cy="3852917"/>
          </a:xfrm>
        </p:grpSpPr>
        <p:grpSp>
          <p:nvGrpSpPr>
            <p:cNvPr id="30" name="Group 29"/>
            <p:cNvGrpSpPr/>
            <p:nvPr/>
          </p:nvGrpSpPr>
          <p:grpSpPr>
            <a:xfrm>
              <a:off x="2060802" y="2180166"/>
              <a:ext cx="5022396" cy="3025401"/>
              <a:chOff x="1540785" y="6888480"/>
              <a:chExt cx="5022396" cy="3025401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698397" y="9861494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Content Placeholder 5"/>
              <p:cNvSpPr txBox="1">
                <a:spLocks/>
              </p:cNvSpPr>
              <p:nvPr/>
            </p:nvSpPr>
            <p:spPr>
              <a:xfrm>
                <a:off x="2836136" y="6888480"/>
                <a:ext cx="2597845" cy="339389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pt-BR" sz="1600" dirty="0" err="1" smtClean="0"/>
                  <a:t>Convolutional</a:t>
                </a:r>
                <a:r>
                  <a:rPr lang="pt-BR" sz="1600" dirty="0" smtClean="0"/>
                  <a:t> Network</a:t>
                </a:r>
                <a:endParaRPr lang="en-US" sz="16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540785" y="6905195"/>
                <a:ext cx="5022396" cy="216626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56813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692399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99017" y="9868162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268753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31001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046560" y="7231257"/>
                <a:ext cx="351964" cy="17818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69603" y="7231257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191287" y="9854641"/>
                <a:ext cx="45719" cy="45719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9" name="Straight Arrow Connector 48"/>
              <p:cNvCxnSpPr>
                <a:stCxn id="42" idx="3"/>
                <a:endCxn id="41" idx="1"/>
              </p:cNvCxnSpPr>
              <p:nvPr/>
            </p:nvCxnSpPr>
            <p:spPr>
              <a:xfrm>
                <a:off x="2044363" y="8122192"/>
                <a:ext cx="5237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1" idx="3"/>
                <a:endCxn id="45" idx="1"/>
              </p:cNvCxnSpPr>
              <p:nvPr/>
            </p:nvCxnSpPr>
            <p:spPr>
              <a:xfrm>
                <a:off x="2920097" y="8122192"/>
                <a:ext cx="51090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5" idx="3"/>
                <a:endCxn id="44" idx="1"/>
              </p:cNvCxnSpPr>
              <p:nvPr/>
            </p:nvCxnSpPr>
            <p:spPr>
              <a:xfrm>
                <a:off x="3782965" y="8122192"/>
                <a:ext cx="48578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4" idx="3"/>
                <a:endCxn id="47" idx="1"/>
              </p:cNvCxnSpPr>
              <p:nvPr/>
            </p:nvCxnSpPr>
            <p:spPr>
              <a:xfrm>
                <a:off x="4620717" y="8122192"/>
                <a:ext cx="5488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7" idx="3"/>
                <a:endCxn id="46" idx="1"/>
              </p:cNvCxnSpPr>
              <p:nvPr/>
            </p:nvCxnSpPr>
            <p:spPr>
              <a:xfrm>
                <a:off x="5521567" y="8122192"/>
                <a:ext cx="52499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41" idx="2"/>
                <a:endCxn id="33" idx="0"/>
              </p:cNvCxnSpPr>
              <p:nvPr/>
            </p:nvCxnSpPr>
            <p:spPr>
              <a:xfrm>
                <a:off x="2744115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44" idx="2"/>
                <a:endCxn id="32" idx="0"/>
              </p:cNvCxnSpPr>
              <p:nvPr/>
            </p:nvCxnSpPr>
            <p:spPr>
              <a:xfrm>
                <a:off x="4444735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46" idx="2"/>
                <a:endCxn id="31" idx="0"/>
              </p:cNvCxnSpPr>
              <p:nvPr/>
            </p:nvCxnSpPr>
            <p:spPr>
              <a:xfrm>
                <a:off x="6222542" y="9013127"/>
                <a:ext cx="1" cy="3452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856" y="4650088"/>
              <a:ext cx="447407" cy="52794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1049" y="4650088"/>
              <a:ext cx="447407" cy="52794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0429" y="4650088"/>
              <a:ext cx="447407" cy="527940"/>
            </a:xfrm>
            <a:prstGeom prst="rect">
              <a:avLst/>
            </a:prstGeom>
          </p:spPr>
        </p:pic>
        <p:sp>
          <p:nvSpPr>
            <p:cNvPr id="34" name="Content Placeholder 5"/>
            <p:cNvSpPr txBox="1">
              <a:spLocks/>
            </p:cNvSpPr>
            <p:nvPr/>
          </p:nvSpPr>
          <p:spPr>
            <a:xfrm>
              <a:off x="4155204" y="5693694"/>
              <a:ext cx="1612562" cy="339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en-US" sz="1600" dirty="0" smtClean="0"/>
                <a:t>Combination</a:t>
              </a:r>
              <a:endParaRPr lang="en-US" sz="1600" dirty="0"/>
            </a:p>
          </p:txBody>
        </p:sp>
        <p:cxnSp>
          <p:nvCxnSpPr>
            <p:cNvPr id="35" name="Straight Arrow Connector 34"/>
            <p:cNvCxnSpPr>
              <a:stCxn id="33" idx="2"/>
              <a:endCxn id="34" idx="0"/>
            </p:cNvCxnSpPr>
            <p:nvPr/>
          </p:nvCxnSpPr>
          <p:spPr>
            <a:xfrm>
              <a:off x="3264132" y="5178028"/>
              <a:ext cx="1697353" cy="5156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2" idx="2"/>
              <a:endCxn id="34" idx="0"/>
            </p:cNvCxnSpPr>
            <p:nvPr/>
          </p:nvCxnSpPr>
          <p:spPr>
            <a:xfrm flipH="1">
              <a:off x="4961486" y="5178028"/>
              <a:ext cx="3267" cy="5156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1" idx="2"/>
              <a:endCxn id="34" idx="0"/>
            </p:cNvCxnSpPr>
            <p:nvPr/>
          </p:nvCxnSpPr>
          <p:spPr>
            <a:xfrm flipH="1">
              <a:off x="4961486" y="5178028"/>
              <a:ext cx="1781073" cy="51566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7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Experiments</a:t>
            </a:r>
            <a:br>
              <a:rPr lang="en-US" sz="6000" dirty="0" smtClean="0"/>
            </a:br>
            <a:r>
              <a:rPr lang="en-US" sz="6000" dirty="0" smtClean="0"/>
              <a:t>Latent HyperNet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0197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Improvements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 smtClean="0"/>
              <a:t>Improvement in accuracy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Latent </a:t>
            </a:r>
            <a:r>
              <a:rPr lang="en-US" b="1" dirty="0" err="1" smtClean="0"/>
              <a:t>HyperNet</a:t>
            </a:r>
            <a:endParaRPr lang="en-US" b="1" dirty="0"/>
          </a:p>
        </p:txBody>
      </p:sp>
      <p:sp>
        <p:nvSpPr>
          <p:cNvPr id="91" name="Slide Number Placeholder 4"/>
          <p:cNvSpPr txBox="1">
            <a:spLocks/>
          </p:cNvSpPr>
          <p:nvPr/>
        </p:nvSpPr>
        <p:spPr>
          <a:xfrm>
            <a:off x="-9371" y="6284285"/>
            <a:ext cx="8989752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Kong et al. (2016). </a:t>
            </a:r>
            <a:r>
              <a:rPr lang="en-US" sz="1200" i="1" dirty="0" err="1" smtClean="0">
                <a:solidFill>
                  <a:schemeClr val="tx1"/>
                </a:solidFill>
              </a:rPr>
              <a:t>Hypernet</a:t>
            </a:r>
            <a:r>
              <a:rPr lang="en-US" sz="1200" i="1" dirty="0">
                <a:solidFill>
                  <a:schemeClr val="tx1"/>
                </a:solidFill>
              </a:rPr>
              <a:t>: Towards accurate region proposal generation and joint object detection</a:t>
            </a:r>
            <a:r>
              <a:rPr lang="en-US" sz="1200" dirty="0">
                <a:solidFill>
                  <a:schemeClr val="tx1"/>
                </a:solidFill>
              </a:rPr>
              <a:t>. In CVPR.</a:t>
            </a:r>
            <a:endParaRPr lang="en-GB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586854"/>
                  </p:ext>
                </p:extLst>
              </p:nvPr>
            </p:nvGraphicFramePr>
            <p:xfrm>
              <a:off x="725594" y="2465614"/>
              <a:ext cx="769281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8884"/>
                    <a:gridCol w="2125980"/>
                    <a:gridCol w="1364043"/>
                    <a:gridCol w="20339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Architecture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CIFAR-10</a:t>
                          </a:r>
                          <a:r>
                            <a:rPr lang="en-US" noProof="0" dirty="0" smtClean="0"/>
                            <a:t>↑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ImageNet 32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pt-BR" noProof="0" dirty="0" smtClean="0"/>
                            <a:t>32</a:t>
                          </a:r>
                          <a:r>
                            <a:rPr lang="en-US" noProof="0" dirty="0" smtClean="0"/>
                            <a:t>↑</a:t>
                          </a:r>
                          <a:endParaRPr lang="pt-BR" noProof="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VGG</a:t>
                          </a:r>
                          <a:r>
                            <a:rPr lang="en-US" baseline="0" dirty="0" smtClean="0"/>
                            <a:t>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</a:t>
                          </a:r>
                          <a:r>
                            <a:rPr lang="en-US" baseline="0" dirty="0" smtClean="0"/>
                            <a:t>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0.05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0.66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ResNet20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-0.02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3.60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-0.13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2.65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586854"/>
                  </p:ext>
                </p:extLst>
              </p:nvPr>
            </p:nvGraphicFramePr>
            <p:xfrm>
              <a:off x="725594" y="2465614"/>
              <a:ext cx="769281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8884"/>
                    <a:gridCol w="2125980"/>
                    <a:gridCol w="1364043"/>
                    <a:gridCol w="20339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Architecture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CIFAR-10</a:t>
                          </a:r>
                          <a:r>
                            <a:rPr lang="en-US" noProof="0" dirty="0" smtClean="0"/>
                            <a:t>↑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77844" t="-8197" r="-599" b="-424590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VGG</a:t>
                          </a:r>
                          <a:r>
                            <a:rPr lang="en-US" baseline="0" dirty="0" smtClean="0"/>
                            <a:t>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-0.22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</a:t>
                          </a:r>
                          <a:r>
                            <a:rPr lang="en-US" baseline="0" dirty="0" smtClean="0"/>
                            <a:t>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0.05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0.66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ResNet20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-0.02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3.60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-0.13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2.65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652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Computational Cost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191500" cy="942976"/>
          </a:xfrm>
        </p:spPr>
        <p:txBody>
          <a:bodyPr>
            <a:normAutofit/>
          </a:bodyPr>
          <a:lstStyle/>
          <a:p>
            <a:r>
              <a:rPr lang="en-US" dirty="0" smtClean="0"/>
              <a:t>Floating Point Operations</a:t>
            </a:r>
          </a:p>
          <a:p>
            <a:pPr lvl="1"/>
            <a:r>
              <a:rPr lang="en-US" dirty="0" smtClean="0"/>
              <a:t>Million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Latent </a:t>
            </a:r>
            <a:r>
              <a:rPr lang="en-US" b="1" dirty="0" err="1" smtClean="0"/>
              <a:t>HyperNet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935156"/>
                  </p:ext>
                </p:extLst>
              </p:nvPr>
            </p:nvGraphicFramePr>
            <p:xfrm>
              <a:off x="725594" y="2465614"/>
              <a:ext cx="769281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8884"/>
                    <a:gridCol w="2125980"/>
                    <a:gridCol w="1364043"/>
                    <a:gridCol w="20339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Architecture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CIFAR-10</a:t>
                          </a:r>
                          <a:r>
                            <a:rPr lang="en-US" noProof="0" dirty="0" smtClean="0"/>
                            <a:t>↓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ImageNet 32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pt-BR" noProof="0" dirty="0" smtClean="0"/>
                            <a:t>32</a:t>
                          </a:r>
                          <a:r>
                            <a:rPr lang="en-US" noProof="0" dirty="0" smtClean="0"/>
                            <a:t>↓</a:t>
                          </a:r>
                          <a:endParaRPr lang="pt-BR" noProof="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VGG</a:t>
                          </a:r>
                          <a:r>
                            <a:rPr lang="en-US" baseline="0" dirty="0" smtClean="0"/>
                            <a:t>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314.05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</a:t>
                          </a:r>
                          <a:r>
                            <a:rPr lang="en-US" baseline="0" dirty="0" smtClean="0"/>
                            <a:t>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313.22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313.72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ResNet20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43.91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44.42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40.85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41.36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935156"/>
                  </p:ext>
                </p:extLst>
              </p:nvPr>
            </p:nvGraphicFramePr>
            <p:xfrm>
              <a:off x="725594" y="2465614"/>
              <a:ext cx="769281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8884"/>
                    <a:gridCol w="2125980"/>
                    <a:gridCol w="1364043"/>
                    <a:gridCol w="20339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Architecture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CIFAR-10</a:t>
                          </a:r>
                          <a:r>
                            <a:rPr lang="en-US" noProof="0" dirty="0" smtClean="0"/>
                            <a:t>↓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77844" t="-8197" r="-599" b="-424590"/>
                          </a:stretch>
                        </a:blipFil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VGG</a:t>
                          </a:r>
                          <a:r>
                            <a:rPr lang="en-US" baseline="0" dirty="0" smtClean="0"/>
                            <a:t>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313.54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314.05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</a:t>
                          </a:r>
                          <a:r>
                            <a:rPr lang="en-US" baseline="0" dirty="0" smtClean="0"/>
                            <a:t>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313.22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313.72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ResNet20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/>
                            <a:t>Kong et al. [2016]</a:t>
                          </a:r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43.91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/>
                            <a:t>44.42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LHN (Ours)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40.85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/>
                            <a:t>41.36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6" name="Slide Number Placeholder 4"/>
          <p:cNvSpPr txBox="1">
            <a:spLocks/>
          </p:cNvSpPr>
          <p:nvPr/>
        </p:nvSpPr>
        <p:spPr>
          <a:xfrm>
            <a:off x="-9371" y="6284285"/>
            <a:ext cx="8989752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Kong et al. (2016). </a:t>
            </a:r>
            <a:r>
              <a:rPr lang="en-US" sz="1200" i="1" dirty="0" err="1" smtClean="0">
                <a:solidFill>
                  <a:schemeClr val="tx1"/>
                </a:solidFill>
              </a:rPr>
              <a:t>Hypernet</a:t>
            </a:r>
            <a:r>
              <a:rPr lang="en-US" sz="1200" i="1" dirty="0">
                <a:solidFill>
                  <a:schemeClr val="tx1"/>
                </a:solidFill>
              </a:rPr>
              <a:t>: Towards accurate region proposal generation and joint object detection</a:t>
            </a:r>
            <a:r>
              <a:rPr lang="en-US" sz="1200" dirty="0">
                <a:solidFill>
                  <a:schemeClr val="tx1"/>
                </a:solidFill>
              </a:rPr>
              <a:t>. In CVPR.</a:t>
            </a:r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Conclusions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/>
              <a:t>We demonstrate that an efficient yet </a:t>
            </a:r>
            <a:r>
              <a:rPr lang="en-US" dirty="0" smtClean="0"/>
              <a:t>effective </a:t>
            </a:r>
            <a:r>
              <a:rPr lang="en-US" dirty="0"/>
              <a:t>way of combining multiple levels of features is to project them on the latent space of </a:t>
            </a:r>
            <a:r>
              <a:rPr lang="en-US" dirty="0" smtClean="0"/>
              <a:t>PLS</a:t>
            </a:r>
            <a:endParaRPr lang="en-US" dirty="0"/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/>
              <a:t>Compared to time-consuming operations, we demonstrate that </a:t>
            </a:r>
            <a:r>
              <a:rPr lang="en-US" dirty="0" smtClean="0"/>
              <a:t>the PLS </a:t>
            </a:r>
            <a:r>
              <a:rPr lang="en-US" dirty="0"/>
              <a:t>projection enhances data representation at negligible additional </a:t>
            </a:r>
            <a:r>
              <a:rPr lang="en-US" dirty="0" smtClean="0"/>
              <a:t>cost</a:t>
            </a:r>
            <a:endParaRPr lang="pt-BR" dirty="0" smtClean="0"/>
          </a:p>
          <a:p>
            <a:endParaRPr lang="en-US" dirty="0" smtClean="0"/>
          </a:p>
        </p:txBody>
      </p:sp>
      <p:sp>
        <p:nvSpPr>
          <p:cNvPr id="4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Latent </a:t>
            </a:r>
            <a:r>
              <a:rPr lang="en-US" b="1" dirty="0" err="1"/>
              <a:t>HyperNet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85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Summary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Theoretical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Concepts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Pruning Approaches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Filters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Pruning Layers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Neural Architecture Search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HyperNet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dirty="0" smtClean="0"/>
          </a:p>
          <a:p>
            <a:endParaRPr lang="pt-BR" dirty="0"/>
          </a:p>
          <a:p>
            <a:r>
              <a:rPr lang="en-US" b="1" dirty="0" smtClean="0"/>
              <a:t>Incremental 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22685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Incremental PLS</a:t>
            </a:r>
            <a:br>
              <a:rPr lang="en-US" sz="6000" dirty="0" smtClean="0"/>
            </a:br>
            <a:r>
              <a:rPr lang="en-US" sz="6000" dirty="0" smtClean="0"/>
              <a:t>Approach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3885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Problem Definition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191500" cy="529589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Find a projection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a single sample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and its respective label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Keep the </a:t>
                </a:r>
                <a:r>
                  <a:rPr lang="en-US" dirty="0"/>
                  <a:t>property of maximizing the covariance across all </a:t>
                </a:r>
                <a:r>
                  <a:rPr lang="en-US" dirty="0" smtClean="0"/>
                  <a:t>c-components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191500" cy="5295895"/>
              </a:xfrm>
              <a:blipFill rotWithShape="0">
                <a:blip r:embed="rId3"/>
                <a:stretch>
                  <a:fillRect l="-446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CIPLS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Slide Number Placeholder 4"/>
              <p:cNvSpPr txBox="1">
                <a:spLocks/>
              </p:cNvSpPr>
              <p:nvPr/>
            </p:nvSpPr>
            <p:spPr>
              <a:xfrm>
                <a:off x="1285179" y="5448544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179" y="5448544"/>
                <a:ext cx="1596797" cy="3032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lide Number Placeholder 4"/>
              <p:cNvSpPr txBox="1">
                <a:spLocks/>
              </p:cNvSpPr>
              <p:nvPr/>
            </p:nvSpPr>
            <p:spPr>
              <a:xfrm>
                <a:off x="6218676" y="5448544"/>
                <a:ext cx="1596797" cy="303245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676" y="5448544"/>
                <a:ext cx="1596797" cy="30324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>
            <a:off x="4216538" y="4291043"/>
            <a:ext cx="802215" cy="7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733779" y="2916298"/>
            <a:ext cx="2906256" cy="2428717"/>
            <a:chOff x="954751" y="4029906"/>
            <a:chExt cx="2836724" cy="2244879"/>
          </a:xfrm>
        </p:grpSpPr>
        <p:grpSp>
          <p:nvGrpSpPr>
            <p:cNvPr id="53" name="Group 52"/>
            <p:cNvGrpSpPr/>
            <p:nvPr/>
          </p:nvGrpSpPr>
          <p:grpSpPr>
            <a:xfrm>
              <a:off x="954751" y="4029906"/>
              <a:ext cx="2836724" cy="2244879"/>
              <a:chOff x="5797824" y="3311757"/>
              <a:chExt cx="3320182" cy="269048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 flipV="1">
                <a:off x="8143018" y="3444252"/>
                <a:ext cx="64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 flipV="1">
                <a:off x="7291152" y="331175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6165714" y="3646915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 flipV="1">
                <a:off x="6922958" y="3430067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06618" y="460026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669627" y="3118450"/>
            <a:ext cx="2435059" cy="2024413"/>
            <a:chOff x="5902496" y="4396964"/>
            <a:chExt cx="2311168" cy="1868309"/>
          </a:xfrm>
        </p:grpSpPr>
        <p:sp>
          <p:nvSpPr>
            <p:cNvPr id="104" name="Oval 103"/>
            <p:cNvSpPr/>
            <p:nvPr/>
          </p:nvSpPr>
          <p:spPr>
            <a:xfrm>
              <a:off x="7955221" y="541060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Oval 104"/>
            <p:cNvSpPr/>
            <p:nvPr/>
          </p:nvSpPr>
          <p:spPr>
            <a:xfrm>
              <a:off x="7820950" y="593190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Oval 105"/>
            <p:cNvSpPr/>
            <p:nvPr/>
          </p:nvSpPr>
          <p:spPr>
            <a:xfrm>
              <a:off x="7697465" y="610898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031803" y="6069327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8" name="Straight Connector 107"/>
            <p:cNvCxnSpPr/>
            <p:nvPr/>
          </p:nvCxnSpPr>
          <p:spPr>
            <a:xfrm flipV="1">
              <a:off x="5902496" y="6264727"/>
              <a:ext cx="2293654" cy="54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5906191" y="4398506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6271095" y="4402528"/>
              <a:ext cx="117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7044239" y="4418355"/>
              <a:ext cx="542" cy="184483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7425303" y="4396964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7802098" y="4402528"/>
              <a:ext cx="9691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5908849" y="4769555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5925947" y="5140873"/>
              <a:ext cx="2281718" cy="96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5925282" y="5515077"/>
              <a:ext cx="2270868" cy="323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 flipV="1">
              <a:off x="5917769" y="5894503"/>
              <a:ext cx="2278381" cy="325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5913023" y="4405008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8196150" y="4402528"/>
              <a:ext cx="11515" cy="1860658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6659136" y="4402528"/>
              <a:ext cx="414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774191" y="5788360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Oval 121"/>
            <p:cNvSpPr/>
            <p:nvPr/>
          </p:nvSpPr>
          <p:spPr>
            <a:xfrm>
              <a:off x="8004064" y="5477614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Oval 122"/>
            <p:cNvSpPr/>
            <p:nvPr/>
          </p:nvSpPr>
          <p:spPr>
            <a:xfrm>
              <a:off x="7981412" y="5346311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Oval 123"/>
            <p:cNvSpPr/>
            <p:nvPr/>
          </p:nvSpPr>
          <p:spPr>
            <a:xfrm>
              <a:off x="8017128" y="524629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9499" y="517247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Oval 125"/>
            <p:cNvSpPr/>
            <p:nvPr/>
          </p:nvSpPr>
          <p:spPr>
            <a:xfrm>
              <a:off x="8126662" y="5151042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Oval 126"/>
            <p:cNvSpPr/>
            <p:nvPr/>
          </p:nvSpPr>
          <p:spPr>
            <a:xfrm>
              <a:off x="8105228" y="474146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967508" y="603837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053235" y="580738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315511" y="5302361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368095" y="524207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38257" y="5071535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514284" y="492024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675456" y="455180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601084" y="457030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595826" y="4491624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Slide Number Placeholder 4"/>
              <p:cNvSpPr txBox="1">
                <a:spLocks/>
              </p:cNvSpPr>
              <p:nvPr/>
            </p:nvSpPr>
            <p:spPr>
              <a:xfrm>
                <a:off x="3836489" y="3991339"/>
                <a:ext cx="1596797" cy="3032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40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sz="1400" dirty="0" smtClean="0">
                    <a:solidFill>
                      <a:schemeClr val="tx1"/>
                    </a:solidFill>
                  </a:rPr>
                  <a:t>)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489" y="3991339"/>
                <a:ext cx="1596797" cy="303244"/>
              </a:xfrm>
              <a:prstGeom prst="rect">
                <a:avLst/>
              </a:prstGeom>
              <a:blipFill rotWithShape="0">
                <a:blip r:embed="rId6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0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Proposed Approach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191500" cy="529589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Partial Least Squares estimates the </a:t>
                </a:r>
                <a:r>
                  <a:rPr lang="en-US" i="1" dirty="0" err="1" smtClean="0"/>
                  <a:t>ith</a:t>
                </a:r>
                <a:r>
                  <a:rPr lang="en-US" dirty="0" smtClean="0"/>
                  <a:t> component in terms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pt-BR" sz="2000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Compute</a:t>
                </a:r>
                <a:r>
                  <a:rPr lang="pt-BR" dirty="0" smtClean="0"/>
                  <a:t> </a:t>
                </a:r>
                <a:r>
                  <a:rPr lang="en-US" dirty="0" smtClean="0"/>
                  <a:t>the </a:t>
                </a:r>
                <a:r>
                  <a:rPr lang="en-US" i="1" dirty="0" err="1" smtClean="0"/>
                  <a:t>ith</a:t>
                </a:r>
                <a:r>
                  <a:rPr lang="en-US" dirty="0" smtClean="0"/>
                  <a:t> component by decomposing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 smtClean="0"/>
                  <a:t> as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=∑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sz="2000" dirty="0"/>
                  <a:t> </a:t>
                </a:r>
                <a:r>
                  <a:rPr lang="pt-BR" dirty="0"/>
                  <a:t>[Zeng et al. 2014</a:t>
                </a:r>
                <a:r>
                  <a:rPr lang="pt-BR" dirty="0" smtClean="0"/>
                  <a:t>]</a:t>
                </a:r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191500" cy="5295895"/>
              </a:xfrm>
              <a:blipFill rotWithShape="0">
                <a:blip r:embed="rId3"/>
                <a:stretch>
                  <a:fillRect l="-446" t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CIPLS</a:t>
            </a:r>
            <a:endParaRPr lang="en-US" b="1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-9371" y="6230310"/>
            <a:ext cx="8400896" cy="389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Zeng </a:t>
            </a:r>
            <a:r>
              <a:rPr lang="en-US" sz="1200" dirty="0">
                <a:solidFill>
                  <a:schemeClr val="tx1"/>
                </a:solidFill>
              </a:rPr>
              <a:t>et </a:t>
            </a:r>
            <a:r>
              <a:rPr lang="en-US" sz="1200" dirty="0" smtClean="0">
                <a:solidFill>
                  <a:schemeClr val="tx1"/>
                </a:solidFill>
              </a:rPr>
              <a:t>al. (2014). </a:t>
            </a:r>
            <a:r>
              <a:rPr lang="en-US" sz="1200" i="1" dirty="0">
                <a:solidFill>
                  <a:schemeClr val="tx1"/>
                </a:solidFill>
              </a:rPr>
              <a:t>Incremental </a:t>
            </a:r>
            <a:r>
              <a:rPr lang="en-US" sz="1200" i="1" dirty="0" smtClean="0">
                <a:solidFill>
                  <a:schemeClr val="tx1"/>
                </a:solidFill>
              </a:rPr>
              <a:t>Partial Least Squares Analysis </a:t>
            </a:r>
            <a:r>
              <a:rPr lang="en-US" sz="1200" i="1" dirty="0">
                <a:solidFill>
                  <a:schemeClr val="tx1"/>
                </a:solidFill>
              </a:rPr>
              <a:t>of </a:t>
            </a:r>
            <a:r>
              <a:rPr lang="en-US" sz="1200" i="1" dirty="0" smtClean="0">
                <a:solidFill>
                  <a:schemeClr val="tx1"/>
                </a:solidFill>
              </a:rPr>
              <a:t>Big Streaming Data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  <a:r>
              <a:rPr lang="en-US" sz="1200" dirty="0" smtClean="0">
                <a:solidFill>
                  <a:schemeClr val="tx1"/>
                </a:solidFill>
              </a:rPr>
              <a:t>In Pattern </a:t>
            </a:r>
            <a:r>
              <a:rPr lang="en-US" sz="1200" dirty="0" smtClean="0">
                <a:solidFill>
                  <a:schemeClr val="tx1"/>
                </a:solidFill>
              </a:rPr>
              <a:t>Recognition.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75585" y="4724974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7600143" y="5410714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/>
          <p:cNvSpPr/>
          <p:nvPr/>
        </p:nvSpPr>
        <p:spPr>
          <a:xfrm>
            <a:off x="7438794" y="5643652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/>
        </p:nvSpPr>
        <p:spPr>
          <a:xfrm>
            <a:off x="5262392" y="5591480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93436" y="5848517"/>
            <a:ext cx="2996954" cy="718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98264" y="3393620"/>
            <a:ext cx="2931" cy="245489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575058" y="3398911"/>
            <a:ext cx="1538" cy="244757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85270" y="3419731"/>
            <a:ext cx="708" cy="2426758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083179" y="3391592"/>
            <a:ext cx="2931" cy="2454896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575510" y="3398911"/>
            <a:ext cx="12663" cy="244757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101737" y="3881712"/>
            <a:ext cx="3006083" cy="7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124078" y="4370158"/>
            <a:ext cx="2981358" cy="126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123209" y="4862399"/>
            <a:ext cx="2967181" cy="425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113392" y="5361510"/>
            <a:ext cx="2976998" cy="427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107191" y="3402173"/>
            <a:ext cx="3006083" cy="720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090390" y="3398911"/>
            <a:ext cx="15046" cy="2447579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082083" y="3398911"/>
            <a:ext cx="5419" cy="2447577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539046" y="5221886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/>
          <p:cNvSpPr/>
          <p:nvPr/>
        </p:nvSpPr>
        <p:spPr>
          <a:xfrm>
            <a:off x="7839405" y="4813119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/>
          <p:cNvSpPr/>
          <p:nvPr/>
        </p:nvSpPr>
        <p:spPr>
          <a:xfrm>
            <a:off x="7809807" y="4640398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/>
          <p:cNvSpPr/>
          <p:nvPr/>
        </p:nvSpPr>
        <p:spPr>
          <a:xfrm>
            <a:off x="7856474" y="4508835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/>
          <p:cNvSpPr/>
          <p:nvPr/>
        </p:nvSpPr>
        <p:spPr>
          <a:xfrm>
            <a:off x="7794241" y="4411725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Oval 35"/>
          <p:cNvSpPr/>
          <p:nvPr/>
        </p:nvSpPr>
        <p:spPr>
          <a:xfrm>
            <a:off x="7999595" y="4383534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/>
          <p:cNvSpPr/>
          <p:nvPr/>
        </p:nvSpPr>
        <p:spPr>
          <a:xfrm>
            <a:off x="7971588" y="3844759"/>
            <a:ext cx="76180" cy="83655"/>
          </a:xfrm>
          <a:prstGeom prst="ellipse">
            <a:avLst/>
          </a:prstGeom>
          <a:solidFill>
            <a:srgbClr val="0000FF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tangle 37"/>
          <p:cNvSpPr/>
          <p:nvPr/>
        </p:nvSpPr>
        <p:spPr>
          <a:xfrm>
            <a:off x="5178383" y="5550758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ctangle 38"/>
          <p:cNvSpPr/>
          <p:nvPr/>
        </p:nvSpPr>
        <p:spPr>
          <a:xfrm>
            <a:off x="5290396" y="5246909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ctangle 39"/>
          <p:cNvSpPr/>
          <p:nvPr/>
        </p:nvSpPr>
        <p:spPr>
          <a:xfrm>
            <a:off x="5633093" y="4582585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ctangle 40"/>
          <p:cNvSpPr/>
          <p:nvPr/>
        </p:nvSpPr>
        <p:spPr>
          <a:xfrm>
            <a:off x="5701801" y="4503284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ctangle 41"/>
          <p:cNvSpPr/>
          <p:nvPr/>
        </p:nvSpPr>
        <p:spPr>
          <a:xfrm>
            <a:off x="5662814" y="4278948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ctangle 42"/>
          <p:cNvSpPr/>
          <p:nvPr/>
        </p:nvSpPr>
        <p:spPr>
          <a:xfrm>
            <a:off x="5892816" y="4079933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ctangle 43"/>
          <p:cNvSpPr/>
          <p:nvPr/>
        </p:nvSpPr>
        <p:spPr>
          <a:xfrm>
            <a:off x="6103408" y="3595277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ctangle 44"/>
          <p:cNvSpPr/>
          <p:nvPr/>
        </p:nvSpPr>
        <p:spPr>
          <a:xfrm>
            <a:off x="6006231" y="3619605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ctangle 45"/>
          <p:cNvSpPr/>
          <p:nvPr/>
        </p:nvSpPr>
        <p:spPr>
          <a:xfrm>
            <a:off x="5999361" y="3516111"/>
            <a:ext cx="64063" cy="72908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lide Number Placeholder 4"/>
              <p:cNvSpPr txBox="1">
                <a:spLocks/>
              </p:cNvSpPr>
              <p:nvPr/>
            </p:nvSpPr>
            <p:spPr>
              <a:xfrm>
                <a:off x="5383367" y="5762177"/>
                <a:ext cx="2292956" cy="332418"/>
              </a:xfrm>
              <a:prstGeom prst="rect">
                <a:avLst/>
              </a:prstGeom>
              <a:ln w="3175">
                <a:noFill/>
              </a:ln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First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367" y="5762177"/>
                <a:ext cx="2292956" cy="332418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lide Number Placeholder 4"/>
              <p:cNvSpPr txBox="1">
                <a:spLocks/>
              </p:cNvSpPr>
              <p:nvPr/>
            </p:nvSpPr>
            <p:spPr>
              <a:xfrm rot="16200000">
                <a:off x="3659888" y="4493561"/>
                <a:ext cx="2465494" cy="332418"/>
              </a:xfrm>
              <a:prstGeom prst="rect">
                <a:avLst/>
              </a:prstGeom>
              <a:ln w="3175">
                <a:noFill/>
              </a:ln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Second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59888" y="4493561"/>
                <a:ext cx="2465494" cy="332418"/>
              </a:xfrm>
              <a:prstGeom prst="rect">
                <a:avLst/>
              </a:prstGeom>
              <a:blipFill rotWithShape="0">
                <a:blip r:embed="rId5"/>
                <a:stretch>
                  <a:fillRect r="-20000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1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Proposed Approach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0443" y="3012159"/>
                <a:ext cx="3409043" cy="34176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𝑋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sz="2000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443" y="3012159"/>
                <a:ext cx="3409043" cy="341766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CIPLS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68383" y="3012158"/>
                <a:ext cx="3409043" cy="341766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sSubSup>
                      <m:sSub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2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pt-BR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1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2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BR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pt-BR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pt-B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1" dirty="0" smtClean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sz="200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0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383" y="3012158"/>
                <a:ext cx="3409043" cy="3417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95300" y="1241424"/>
                <a:ext cx="8191500" cy="9178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Decomposition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241424"/>
                <a:ext cx="8191500" cy="917824"/>
              </a:xfrm>
              <a:prstGeom prst="rect">
                <a:avLst/>
              </a:prstGeom>
              <a:blipFill rotWithShape="0">
                <a:blip r:embed="rId5"/>
                <a:stretch>
                  <a:fillRect l="-446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4"/>
          <p:cNvSpPr txBox="1">
            <a:spLocks/>
          </p:cNvSpPr>
          <p:nvPr/>
        </p:nvSpPr>
        <p:spPr>
          <a:xfrm>
            <a:off x="1198486" y="2514707"/>
            <a:ext cx="2292956" cy="332418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Traditional PLS deflation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5826426" y="2514707"/>
            <a:ext cx="2292956" cy="332418"/>
          </a:xfrm>
          <a:prstGeom prst="rect">
            <a:avLst/>
          </a:prstGeom>
          <a:ln w="3175"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Proposed Deflation</a:t>
            </a:r>
            <a:endParaRPr lang="en-GB" sz="1800" dirty="0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305083" y="3078222"/>
            <a:ext cx="2468880" cy="332418"/>
            <a:chOff x="3305083" y="2643247"/>
            <a:chExt cx="2468880" cy="332418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3305083" y="2952895"/>
              <a:ext cx="246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Slide Number Placeholder 4"/>
            <p:cNvSpPr txBox="1">
              <a:spLocks/>
            </p:cNvSpPr>
            <p:nvPr/>
          </p:nvSpPr>
          <p:spPr>
            <a:xfrm>
              <a:off x="3393045" y="2643247"/>
              <a:ext cx="2292956" cy="33241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Single Sample Projection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305083" y="3729583"/>
            <a:ext cx="2468880" cy="332418"/>
            <a:chOff x="3305083" y="3399163"/>
            <a:chExt cx="2468880" cy="332418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305083" y="3708811"/>
              <a:ext cx="246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Slide Number Placeholder 4"/>
            <p:cNvSpPr txBox="1">
              <a:spLocks/>
            </p:cNvSpPr>
            <p:nvPr/>
          </p:nvSpPr>
          <p:spPr>
            <a:xfrm>
              <a:off x="3393045" y="3399163"/>
              <a:ext cx="2292956" cy="33241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Decomposition</a:t>
              </a:r>
              <a:endParaRPr lang="en-GB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05083" y="4417460"/>
            <a:ext cx="2468880" cy="332418"/>
            <a:chOff x="3305083" y="4132309"/>
            <a:chExt cx="2468880" cy="33241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305083" y="4441957"/>
              <a:ext cx="246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Slide Number Placeholder 4"/>
            <p:cNvSpPr txBox="1">
              <a:spLocks/>
            </p:cNvSpPr>
            <p:nvPr/>
          </p:nvSpPr>
          <p:spPr>
            <a:xfrm>
              <a:off x="3425522" y="4132309"/>
              <a:ext cx="2292956" cy="33241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Decomposition</a:t>
              </a:r>
              <a:endParaRPr lang="en-GB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05083" y="5125179"/>
            <a:ext cx="2468880" cy="332418"/>
            <a:chOff x="3305083" y="4796247"/>
            <a:chExt cx="2468880" cy="332418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3305083" y="5105895"/>
              <a:ext cx="246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lide Number Placeholder 4"/>
            <p:cNvSpPr txBox="1">
              <a:spLocks/>
            </p:cNvSpPr>
            <p:nvPr/>
          </p:nvSpPr>
          <p:spPr>
            <a:xfrm>
              <a:off x="3393045" y="4796247"/>
              <a:ext cx="2292956" cy="33241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Single Sample Deflation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05083" y="5807497"/>
            <a:ext cx="2468880" cy="332418"/>
            <a:chOff x="3305083" y="5626522"/>
            <a:chExt cx="2468880" cy="33241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3305083" y="5936170"/>
              <a:ext cx="246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Slide Number Placeholder 4"/>
            <p:cNvSpPr txBox="1">
              <a:spLocks/>
            </p:cNvSpPr>
            <p:nvPr/>
          </p:nvSpPr>
          <p:spPr>
            <a:xfrm>
              <a:off x="3393045" y="5626522"/>
              <a:ext cx="2292956" cy="332418"/>
            </a:xfrm>
            <a:prstGeom prst="rect">
              <a:avLst/>
            </a:prstGeom>
            <a:ln w="3175"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Single Label Deflation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80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Overview</a:t>
            </a:r>
            <a:endParaRPr lang="en-US" b="1" dirty="0">
              <a:effectLst/>
            </a:endParaRPr>
          </a:p>
        </p:txBody>
      </p:sp>
      <p:sp>
        <p:nvSpPr>
          <p:cNvPr id="2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/>
              <a:t>Proposed </a:t>
            </a:r>
            <a:r>
              <a:rPr lang="en-US" b="1" dirty="0" smtClean="0"/>
              <a:t>Approach – CIPLS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138167" y="1753034"/>
                <a:ext cx="4918827" cy="39196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 smtClean="0">
                    <a:solidFill>
                      <a:schemeClr val="tx1"/>
                    </a:solidFill>
                  </a:rPr>
                  <a:t>Foreach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do</a:t>
                </a:r>
                <a:endParaRPr lang="pt-BR" sz="2000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67" y="1753034"/>
                <a:ext cx="4918827" cy="391967"/>
              </a:xfrm>
              <a:prstGeom prst="rect">
                <a:avLst/>
              </a:prstGeom>
              <a:blipFill rotWithShape="0">
                <a:blip r:embed="rId3"/>
                <a:stretch>
                  <a:fillRect l="-1115" t="-156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12"/>
          <p:cNvCxnSpPr>
            <a:cxnSpLocks/>
          </p:cNvCxnSpPr>
          <p:nvPr/>
        </p:nvCxnSpPr>
        <p:spPr>
          <a:xfrm>
            <a:off x="436559" y="2143144"/>
            <a:ext cx="1747" cy="3383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8"/>
          <p:cNvSpPr txBox="1">
            <a:spLocks/>
          </p:cNvSpPr>
          <p:nvPr/>
        </p:nvSpPr>
        <p:spPr>
          <a:xfrm>
            <a:off x="978902" y="1205863"/>
            <a:ext cx="2145297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CIPLS Algorithm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8"/>
          <p:cNvCxnSpPr/>
          <p:nvPr/>
        </p:nvCxnSpPr>
        <p:spPr>
          <a:xfrm flipH="1" flipV="1">
            <a:off x="270736" y="6069198"/>
            <a:ext cx="3051108" cy="2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-219554" y="5498931"/>
            <a:ext cx="2326845" cy="45648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pt-BR" b="1" dirty="0" err="1" smtClean="0">
                <a:solidFill>
                  <a:schemeClr val="tx1"/>
                </a:solidFill>
              </a:rPr>
              <a:t>end</a:t>
            </a:r>
            <a:endParaRPr lang="pt-BR" sz="20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0735" y="2125110"/>
            <a:ext cx="5688879" cy="3591780"/>
            <a:chOff x="864938" y="2795467"/>
            <a:chExt cx="5688879" cy="3591780"/>
          </a:xfrm>
        </p:grpSpPr>
        <p:cxnSp>
          <p:nvCxnSpPr>
            <p:cNvPr id="14" name="Straight Connector 12"/>
            <p:cNvCxnSpPr/>
            <p:nvPr/>
          </p:nvCxnSpPr>
          <p:spPr>
            <a:xfrm flipH="1">
              <a:off x="1473200" y="3081120"/>
              <a:ext cx="6595" cy="2925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864938" y="2795467"/>
              <a:ext cx="5688879" cy="3591780"/>
              <a:chOff x="864938" y="2795467"/>
              <a:chExt cx="5688879" cy="359178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/>
                  <p:cNvSpPr txBox="1">
                    <a:spLocks/>
                  </p:cNvSpPr>
                  <p:nvPr/>
                </p:nvSpPr>
                <p:spPr>
                  <a:xfrm>
                    <a:off x="883989" y="2795467"/>
                    <a:ext cx="2326845" cy="456488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400050" lvl="1" indent="0">
                      <a:buNone/>
                    </a:pPr>
                    <a:r>
                      <a:rPr lang="en-US" b="1" dirty="0" smtClean="0">
                        <a:solidFill>
                          <a:schemeClr val="tx1"/>
                        </a:solidFill>
                      </a:rPr>
                      <a:t>for </a:t>
                    </a:r>
                    <a14:m>
                      <m:oMath xmlns:m="http://schemas.openxmlformats.org/officeDocument/2006/math"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r>
                      <a:rPr lang="en-US" b="1" dirty="0" smtClean="0">
                        <a:solidFill>
                          <a:schemeClr val="tx1"/>
                        </a:solidFill>
                      </a:rPr>
                      <a:t> to </a:t>
                    </a:r>
                    <a14:m>
                      <m:oMath xmlns:m="http://schemas.openxmlformats.org/officeDocument/2006/math"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a14:m>
                    <a:r>
                      <a:rPr lang="en-US" b="1" dirty="0" smtClean="0">
                        <a:solidFill>
                          <a:schemeClr val="tx1"/>
                        </a:solidFill>
                      </a:rPr>
                      <a:t> do</a:t>
                    </a:r>
                    <a:endParaRPr lang="en-US" sz="2000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marL="400050" lvl="1" indent="0">
                      <a:lnSpc>
                        <a:spcPct val="100000"/>
                      </a:lnSpc>
                      <a:spcAft>
                        <a:spcPts val="100"/>
                      </a:spcAft>
                      <a:buNone/>
                    </a:pPr>
                    <a:endParaRPr lang="pt-BR" sz="2000" b="1" dirty="0" smtClean="0">
                      <a:solidFill>
                        <a:schemeClr val="tx1"/>
                      </a:solidFill>
                    </a:endParaRPr>
                  </a:p>
                  <a:p>
                    <a:pPr marL="0" indent="0">
                      <a:lnSpc>
                        <a:spcPct val="100000"/>
                      </a:lnSpc>
                      <a:spcBef>
                        <a:spcPts val="100"/>
                      </a:spcBef>
                      <a:spcAft>
                        <a:spcPts val="0"/>
                      </a:spcAft>
                      <a:buNone/>
                    </a:pPr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989" y="2795467"/>
                    <a:ext cx="2326845" cy="45648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864938" y="5930759"/>
                <a:ext cx="2326845" cy="4564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lvl="1" indent="0">
                  <a:buNone/>
                </a:pPr>
                <a:r>
                  <a:rPr lang="pt-BR" b="1" dirty="0" err="1" smtClean="0">
                    <a:solidFill>
                      <a:schemeClr val="tx1"/>
                    </a:solidFill>
                  </a:rPr>
                  <a:t>end</a:t>
                </a:r>
                <a:endParaRPr lang="pt-BR" sz="2000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609515" y="3159838"/>
                <a:ext cx="4944302" cy="2934352"/>
                <a:chOff x="1609515" y="3159838"/>
                <a:chExt cx="4944302" cy="293435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1609515" y="3159838"/>
                  <a:ext cx="4944302" cy="2934352"/>
                  <a:chOff x="5991015" y="2888041"/>
                  <a:chExt cx="4944302" cy="293435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91015" y="2888041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pt-BR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pt-B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pt-BR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9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91015" y="2888041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91015" y="3820242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91015" y="3820242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91015" y="4260913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sSup>
                                <m:s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1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91015" y="4260913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91015" y="4782904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91015" y="4782904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5991015" y="5179627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Sup>
                                <m:sSub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91015" y="5179627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Content Placeholder 2"/>
                    <p:cNvSpPr txBox="1">
                      <a:spLocks/>
                    </p:cNvSpPr>
                    <p:nvPr/>
                  </p:nvSpPr>
                  <p:spPr>
                    <a:xfrm>
                      <a:off x="1609515" y="3619743"/>
                      <a:ext cx="4944302" cy="642766"/>
                    </a:xfrm>
                    <a:prstGeom prst="rect">
                      <a:avLst/>
                    </a:prstGeom>
                  </p:spPr>
                  <p:txBody>
                    <a:bodyPr>
                      <a:normAutofit/>
                    </a:bodyPr>
                    <a:lstStyle>
                      <a:lvl1pPr marL="91440" indent="-91440" algn="l" defTabSz="914400" rtl="0" eaLnBrk="1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anose="020F0502020204030204" pitchFamily="34" charset="0"/>
                        <a:buChar char=" "/>
                        <a:defRPr sz="20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8404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56692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74980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3268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7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Font typeface="Calibri" panose="020F0502020204030204" pitchFamily="34" charset="0"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Sup>
                              <m:sSubSupPr>
                                <m:ctrlP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oMath>
                        </m:oMathPara>
                      </a14:m>
                      <a:endPara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Content Placeholder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9515" y="3619743"/>
                      <a:ext cx="4944302" cy="64276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36" name="Straight Connector 12"/>
          <p:cNvCxnSpPr/>
          <p:nvPr/>
        </p:nvCxnSpPr>
        <p:spPr>
          <a:xfrm flipH="1">
            <a:off x="5176311" y="2380147"/>
            <a:ext cx="6595" cy="2925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8"/>
          <p:cNvCxnSpPr/>
          <p:nvPr/>
        </p:nvCxnSpPr>
        <p:spPr>
          <a:xfrm flipH="1" flipV="1">
            <a:off x="5053485" y="5611999"/>
            <a:ext cx="3384643" cy="9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5312626" y="2489345"/>
            <a:ext cx="4944302" cy="2975196"/>
            <a:chOff x="5461132" y="2302741"/>
            <a:chExt cx="4944302" cy="2975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ontent Placeholder 2"/>
                <p:cNvSpPr txBox="1">
                  <a:spLocks/>
                </p:cNvSpPr>
                <p:nvPr/>
              </p:nvSpPr>
              <p:spPr>
                <a:xfrm>
                  <a:off x="5461132" y="2302741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pt-BR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pt-BR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pt-BR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1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2302741"/>
                  <a:ext cx="4944302" cy="6427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ontent Placeholder 2"/>
                <p:cNvSpPr txBox="1">
                  <a:spLocks/>
                </p:cNvSpPr>
                <p:nvPr/>
              </p:nvSpPr>
              <p:spPr>
                <a:xfrm>
                  <a:off x="5461132" y="3252926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Calibri" panose="020F050202020403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2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3252926"/>
                  <a:ext cx="4944302" cy="64276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ontent Placeholder 2"/>
                <p:cNvSpPr txBox="1">
                  <a:spLocks/>
                </p:cNvSpPr>
                <p:nvPr/>
              </p:nvSpPr>
              <p:spPr>
                <a:xfrm>
                  <a:off x="5461132" y="3701217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Calibri" panose="020F050202020403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pt-BR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3701217"/>
                  <a:ext cx="4944302" cy="64276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ontent Placeholder 2"/>
                <p:cNvSpPr txBox="1">
                  <a:spLocks/>
                </p:cNvSpPr>
                <p:nvPr/>
              </p:nvSpPr>
              <p:spPr>
                <a:xfrm>
                  <a:off x="5461132" y="4154628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Calibri" panose="020F050202020403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4154628"/>
                  <a:ext cx="4944302" cy="64276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ontent Placeholder 2"/>
                <p:cNvSpPr txBox="1">
                  <a:spLocks/>
                </p:cNvSpPr>
                <p:nvPr/>
              </p:nvSpPr>
              <p:spPr>
                <a:xfrm>
                  <a:off x="5461132" y="4635171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Calibri" panose="020F050202020403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sSubSup>
                          <m:sSubSupPr>
                            <m:ctrlP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4635171"/>
                  <a:ext cx="4944302" cy="64276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ontent Placeholder 2"/>
                <p:cNvSpPr txBox="1">
                  <a:spLocks/>
                </p:cNvSpPr>
                <p:nvPr/>
              </p:nvSpPr>
              <p:spPr>
                <a:xfrm>
                  <a:off x="5461132" y="2776334"/>
                  <a:ext cx="4944302" cy="642766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sSubSup>
                          <m:sSubSupPr>
                            <m:ctrlP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b="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132" y="2776334"/>
                  <a:ext cx="4944302" cy="64276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4587100" y="2094494"/>
                <a:ext cx="2326845" cy="4564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lvl="1" indent="0">
                  <a:buNone/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 do</a:t>
                </a:r>
                <a:endParaRPr lang="pt-BR" sz="20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00" y="2094494"/>
                <a:ext cx="2326845" cy="456488"/>
              </a:xfrm>
              <a:prstGeom prst="rect">
                <a:avLst/>
              </a:prstGeom>
              <a:blipFill rotWithShape="0">
                <a:blip r:embed="rId19"/>
                <a:stretch>
                  <a:fillRect t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/>
          <p:cNvSpPr txBox="1">
            <a:spLocks/>
          </p:cNvSpPr>
          <p:nvPr/>
        </p:nvSpPr>
        <p:spPr>
          <a:xfrm>
            <a:off x="4587100" y="5259123"/>
            <a:ext cx="2326845" cy="45648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r>
              <a:rPr lang="pt-BR" b="1" dirty="0" err="1" smtClean="0">
                <a:solidFill>
                  <a:schemeClr val="tx1"/>
                </a:solidFill>
              </a:rPr>
              <a:t>end</a:t>
            </a:r>
            <a:endParaRPr lang="pt-BR" sz="20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18"/>
          <p:cNvCxnSpPr/>
          <p:nvPr/>
        </p:nvCxnSpPr>
        <p:spPr>
          <a:xfrm flipH="1" flipV="1">
            <a:off x="234685" y="1575327"/>
            <a:ext cx="3633730" cy="56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9"/>
          <p:cNvCxnSpPr/>
          <p:nvPr/>
        </p:nvCxnSpPr>
        <p:spPr>
          <a:xfrm flipH="1" flipV="1">
            <a:off x="234684" y="1266960"/>
            <a:ext cx="3633732" cy="48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8"/>
          <p:cNvSpPr txBox="1">
            <a:spLocks/>
          </p:cNvSpPr>
          <p:nvPr/>
        </p:nvSpPr>
        <p:spPr>
          <a:xfrm>
            <a:off x="5863961" y="1205863"/>
            <a:ext cx="2145297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PLS Algorithm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18"/>
          <p:cNvCxnSpPr/>
          <p:nvPr/>
        </p:nvCxnSpPr>
        <p:spPr>
          <a:xfrm flipH="1" flipV="1">
            <a:off x="5053069" y="1575327"/>
            <a:ext cx="3633730" cy="56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9"/>
          <p:cNvCxnSpPr/>
          <p:nvPr/>
        </p:nvCxnSpPr>
        <p:spPr>
          <a:xfrm flipH="1" flipV="1">
            <a:off x="5053068" y="1266960"/>
            <a:ext cx="3633732" cy="48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Dimensionality Reduction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2720249"/>
          </a:xfrm>
        </p:spPr>
        <p:txBody>
          <a:bodyPr>
            <a:normAutofit/>
          </a:bodyPr>
          <a:lstStyle/>
          <a:p>
            <a:r>
              <a:rPr lang="en-US" dirty="0"/>
              <a:t>Dimensionality reduction is able to yield </a:t>
            </a:r>
            <a:r>
              <a:rPr lang="en-US" dirty="0" smtClean="0"/>
              <a:t>discriminative </a:t>
            </a:r>
            <a:r>
              <a:rPr lang="en-US" dirty="0"/>
              <a:t>representations besides reducing </a:t>
            </a:r>
            <a:r>
              <a:rPr lang="en-US" dirty="0" smtClean="0"/>
              <a:t>computational cost</a:t>
            </a:r>
            <a:endParaRPr lang="pt-BR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Partial </a:t>
            </a:r>
            <a:r>
              <a:rPr lang="en-US" dirty="0"/>
              <a:t>Least Squares (PLS) has presented remarkable </a:t>
            </a:r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Discriminative</a:t>
            </a:r>
          </a:p>
          <a:p>
            <a:pPr lvl="1"/>
            <a:r>
              <a:rPr lang="en-US" dirty="0" smtClean="0"/>
              <a:t>Robust </a:t>
            </a:r>
            <a:r>
              <a:rPr lang="en-US" dirty="0"/>
              <a:t>to sample size problem </a:t>
            </a:r>
            <a:r>
              <a:rPr lang="en-US" dirty="0" smtClean="0"/>
              <a:t>(singularity)</a:t>
            </a:r>
          </a:p>
          <a:p>
            <a:pPr lvl="1"/>
            <a:r>
              <a:rPr lang="en-US" dirty="0"/>
              <a:t>Operate as a feature selection </a:t>
            </a:r>
            <a:r>
              <a:rPr lang="en-US" dirty="0" smtClean="0"/>
              <a:t>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lide Number Placeholder 4"/>
              <p:cNvSpPr txBox="1">
                <a:spLocks/>
              </p:cNvSpPr>
              <p:nvPr/>
            </p:nvSpPr>
            <p:spPr>
              <a:xfrm>
                <a:off x="1870459" y="6305027"/>
                <a:ext cx="1501372" cy="2757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459" y="6305027"/>
                <a:ext cx="1501372" cy="2757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lide Number Placeholder 4"/>
              <p:cNvSpPr txBox="1">
                <a:spLocks/>
              </p:cNvSpPr>
              <p:nvPr/>
            </p:nvSpPr>
            <p:spPr>
              <a:xfrm>
                <a:off x="6509130" y="6311475"/>
                <a:ext cx="1501372" cy="2757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pt-BR"/>
                </a:defPPr>
                <a:lvl1pPr marL="0" algn="r" defTabSz="914400" rtl="0" eaLnBrk="1" latinLnBrk="0" hangingPunct="1">
                  <a:defRPr sz="1050" kern="1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′∈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B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Slide Number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130" y="6311475"/>
                <a:ext cx="1501372" cy="2757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4259861" y="4983039"/>
            <a:ext cx="1501372" cy="341890"/>
            <a:chOff x="3911510" y="4592181"/>
            <a:chExt cx="1977709" cy="452698"/>
          </a:xfrm>
        </p:grpSpPr>
        <p:cxnSp>
          <p:nvCxnSpPr>
            <p:cNvPr id="67" name="Straight Arrow Connector 66"/>
            <p:cNvCxnSpPr/>
            <p:nvPr/>
          </p:nvCxnSpPr>
          <p:spPr>
            <a:xfrm flipV="1">
              <a:off x="4158712" y="5040316"/>
              <a:ext cx="1494564" cy="456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Slide Number Placeholder 4"/>
            <p:cNvSpPr txBox="1">
              <a:spLocks/>
            </p:cNvSpPr>
            <p:nvPr/>
          </p:nvSpPr>
          <p:spPr>
            <a:xfrm>
              <a:off x="3911510" y="4592181"/>
              <a:ext cx="1977709" cy="36512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400" dirty="0" smtClean="0">
                  <a:solidFill>
                    <a:schemeClr val="tx1"/>
                  </a:solidFill>
                </a:rPr>
                <a:t>Dimensionality</a:t>
              </a:r>
            </a:p>
            <a:p>
              <a:pPr algn="ctr"/>
              <a:r>
                <a:rPr lang="en-GB" sz="1400" dirty="0" smtClean="0">
                  <a:solidFill>
                    <a:schemeClr val="tx1"/>
                  </a:solidFill>
                </a:rPr>
                <a:t>Reduction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70838" y="4310744"/>
            <a:ext cx="2667201" cy="2044544"/>
            <a:chOff x="954751" y="4026414"/>
            <a:chExt cx="2836724" cy="2248371"/>
          </a:xfrm>
        </p:grpSpPr>
        <p:grpSp>
          <p:nvGrpSpPr>
            <p:cNvPr id="15" name="Group 14"/>
            <p:cNvGrpSpPr/>
            <p:nvPr/>
          </p:nvGrpSpPr>
          <p:grpSpPr>
            <a:xfrm>
              <a:off x="954751" y="4026414"/>
              <a:ext cx="2836724" cy="2248371"/>
              <a:chOff x="5797824" y="3307572"/>
              <a:chExt cx="3320182" cy="2694674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6558381" y="4314856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589464" y="4639711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372812" y="4361144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360595" y="4472631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141105" y="4822597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979847" y="5101375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732216" y="51065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057850" y="5195558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386318" y="52826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7142938" y="467336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7576422" y="4920090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743795" y="4644391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970867" y="485074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7145729" y="4247995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971728" y="4550197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23715" y="4324479"/>
                <a:ext cx="69729" cy="78459"/>
              </a:xfrm>
              <a:prstGeom prst="ellipse">
                <a:avLst/>
              </a:prstGeom>
              <a:solidFill>
                <a:srgbClr val="0000FF"/>
              </a:solidFill>
              <a:ln w="3175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800758" y="3749892"/>
                <a:ext cx="2533" cy="1565927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16119" y="5314980"/>
                <a:ext cx="1416503" cy="68726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7232622" y="5472790"/>
                <a:ext cx="1874623" cy="52945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6184522" y="5196801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6550178" y="5086785"/>
                <a:ext cx="1373725" cy="68680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6936687" y="4976770"/>
                <a:ext cx="1397147" cy="70960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7283117" y="4859454"/>
                <a:ext cx="1428057" cy="71948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7674071" y="4772233"/>
                <a:ext cx="1428554" cy="69226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9099836" y="3949318"/>
                <a:ext cx="13445" cy="149509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8615985" y="3688265"/>
                <a:ext cx="13942" cy="153897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8128198" y="3431700"/>
                <a:ext cx="63" cy="15472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7302021" y="3307572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6540003" y="3533504"/>
                <a:ext cx="2306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6177571" y="3638546"/>
                <a:ext cx="2305" cy="15498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5802354" y="3468526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5800214" y="3728685"/>
                <a:ext cx="1871955" cy="5417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818031" y="3980806"/>
                <a:ext cx="1842927" cy="53359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5797824" y="4258537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5817974" y="4506072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6937778" y="3420652"/>
                <a:ext cx="65" cy="154726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5800214" y="4770563"/>
                <a:ext cx="1858604" cy="531719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6291706" y="4993338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6782407" y="5228377"/>
                <a:ext cx="1836485" cy="54420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658186" y="3468639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7671363" y="3728046"/>
                <a:ext cx="1446643" cy="71332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7665117" y="3977985"/>
                <a:ext cx="1434222" cy="71888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7661454" y="4250005"/>
                <a:ext cx="1437886" cy="69773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7660060" y="4498250"/>
                <a:ext cx="1434286" cy="70726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7035839" y="4400647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485696" y="4600262"/>
                <a:ext cx="58638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499342" y="4849354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688046" y="4528496"/>
                <a:ext cx="58639" cy="68380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2554795" y="4103935"/>
              <a:ext cx="1852" cy="114729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Content Placeholder 8"/>
          <p:cNvSpPr txBox="1">
            <a:spLocks/>
          </p:cNvSpPr>
          <p:nvPr/>
        </p:nvSpPr>
        <p:spPr>
          <a:xfrm>
            <a:off x="1624838" y="4085666"/>
            <a:ext cx="226705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High-Dimensional Space</a:t>
            </a:r>
          </a:p>
        </p:txBody>
      </p:sp>
      <p:sp>
        <p:nvSpPr>
          <p:cNvPr id="106" name="Content Placeholder 8"/>
          <p:cNvSpPr txBox="1">
            <a:spLocks/>
          </p:cNvSpPr>
          <p:nvPr/>
        </p:nvSpPr>
        <p:spPr>
          <a:xfrm>
            <a:off x="6003875" y="3844377"/>
            <a:ext cx="2267056" cy="3257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1"/>
                </a:solidFill>
              </a:rPr>
              <a:t>Low-Dimensional Space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(Latent Space)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5902496" y="4396964"/>
            <a:ext cx="2311168" cy="1868309"/>
            <a:chOff x="5902496" y="4396964"/>
            <a:chExt cx="2311168" cy="1868309"/>
          </a:xfrm>
        </p:grpSpPr>
        <p:sp>
          <p:nvSpPr>
            <p:cNvPr id="72" name="Oval 71"/>
            <p:cNvSpPr/>
            <p:nvPr/>
          </p:nvSpPr>
          <p:spPr>
            <a:xfrm>
              <a:off x="7955221" y="541060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Oval 78"/>
            <p:cNvSpPr/>
            <p:nvPr/>
          </p:nvSpPr>
          <p:spPr>
            <a:xfrm>
              <a:off x="7820950" y="593190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Oval 79"/>
            <p:cNvSpPr/>
            <p:nvPr/>
          </p:nvSpPr>
          <p:spPr>
            <a:xfrm>
              <a:off x="7697465" y="6108988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031803" y="6069327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902496" y="6264727"/>
              <a:ext cx="2293654" cy="54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5906191" y="4398506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6271095" y="4402528"/>
              <a:ext cx="117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7044239" y="4418355"/>
              <a:ext cx="542" cy="184483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7425303" y="4396964"/>
              <a:ext cx="2243" cy="186622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7802098" y="4402528"/>
              <a:ext cx="9691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H="1">
              <a:off x="5908849" y="4769555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5925947" y="5140873"/>
              <a:ext cx="2281718" cy="96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5925282" y="5515077"/>
              <a:ext cx="2270868" cy="3231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 flipV="1">
              <a:off x="5917769" y="5894503"/>
              <a:ext cx="2278381" cy="325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5913023" y="4405008"/>
              <a:ext cx="2300641" cy="54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96150" y="4402528"/>
              <a:ext cx="11515" cy="1860658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6659136" y="4402528"/>
              <a:ext cx="4147" cy="186065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7774191" y="5788360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Oval 80"/>
            <p:cNvSpPr/>
            <p:nvPr/>
          </p:nvSpPr>
          <p:spPr>
            <a:xfrm>
              <a:off x="8004064" y="5477614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/>
            <p:cNvSpPr/>
            <p:nvPr/>
          </p:nvSpPr>
          <p:spPr>
            <a:xfrm>
              <a:off x="7981412" y="5346311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/>
            <p:cNvSpPr/>
            <p:nvPr/>
          </p:nvSpPr>
          <p:spPr>
            <a:xfrm>
              <a:off x="8017128" y="5246296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Oval 109"/>
            <p:cNvSpPr/>
            <p:nvPr/>
          </p:nvSpPr>
          <p:spPr>
            <a:xfrm>
              <a:off x="7969499" y="517247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Oval 110"/>
            <p:cNvSpPr/>
            <p:nvPr/>
          </p:nvSpPr>
          <p:spPr>
            <a:xfrm>
              <a:off x="8126662" y="5151042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Oval 111"/>
            <p:cNvSpPr/>
            <p:nvPr/>
          </p:nvSpPr>
          <p:spPr>
            <a:xfrm>
              <a:off x="8105228" y="4741463"/>
              <a:ext cx="58303" cy="6359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67508" y="603837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053235" y="580738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315511" y="5302361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368095" y="524207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38257" y="5071535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514284" y="4920243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675456" y="4551806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601084" y="4570300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595826" y="4491624"/>
              <a:ext cx="49029" cy="55425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537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Experiments</a:t>
            </a:r>
            <a:br>
              <a:rPr lang="en-US" sz="6000" dirty="0" smtClean="0"/>
            </a:br>
            <a:r>
              <a:rPr lang="en-US" sz="6000" dirty="0" smtClean="0"/>
              <a:t>CIPLS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0961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0013" y="109719"/>
            <a:ext cx="8586787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Incremental Methods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4"/>
            <a:ext cx="8191500" cy="1055928"/>
          </a:xfrm>
        </p:spPr>
        <p:txBody>
          <a:bodyPr>
            <a:normAutofit/>
          </a:bodyPr>
          <a:lstStyle/>
          <a:p>
            <a:r>
              <a:rPr lang="en-US" dirty="0" smtClean="0"/>
              <a:t>Face verification - Labeled Faces in the Wild (LFW)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766253"/>
              </p:ext>
            </p:extLst>
          </p:nvPr>
        </p:nvGraphicFramePr>
        <p:xfrm>
          <a:off x="832644" y="2451100"/>
          <a:ext cx="7478713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6580"/>
                <a:gridCol w="2214880"/>
                <a:gridCol w="21472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Method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Accuracy↑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Difference</a:t>
                      </a:r>
                      <a:r>
                        <a:rPr lang="en-US" baseline="0" noProof="0" dirty="0" smtClean="0"/>
                        <a:t> to PLS</a:t>
                      </a:r>
                      <a:r>
                        <a:rPr lang="en-US" noProof="0" dirty="0" smtClean="0"/>
                        <a:t>↓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SGDPLS [</a:t>
                      </a:r>
                      <a:r>
                        <a:rPr lang="pt-BR" dirty="0" err="1" smtClean="0"/>
                        <a:t>Arora</a:t>
                      </a:r>
                      <a:r>
                        <a:rPr lang="pt-BR" dirty="0" smtClean="0"/>
                        <a:t> et al., 2016]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90.60 [89.95 91.24]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1.87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IPLS  [Zeng and Li, 2014]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90.30 </a:t>
                      </a:r>
                      <a:r>
                        <a:rPr lang="en-US" noProof="0" dirty="0" smtClean="0"/>
                        <a:t>[89.60 90.99]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2.17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PLS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92.47</a:t>
                      </a:r>
                      <a:r>
                        <a:rPr lang="pt-BR" b="0" dirty="0" smtClean="0"/>
                        <a:t> </a:t>
                      </a:r>
                      <a:r>
                        <a:rPr lang="en-US" noProof="0" dirty="0" smtClean="0"/>
                        <a:t>[91.87</a:t>
                      </a:r>
                      <a:r>
                        <a:rPr lang="en-US" baseline="0" noProof="0" dirty="0" smtClean="0"/>
                        <a:t> </a:t>
                      </a:r>
                      <a:r>
                        <a:rPr lang="en-US" noProof="0" dirty="0" smtClean="0"/>
                        <a:t>93.05]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---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415"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CIPLS (</a:t>
                      </a:r>
                      <a:r>
                        <a:rPr lang="pt-BR" noProof="0" dirty="0" err="1" smtClean="0"/>
                        <a:t>Ours</a:t>
                      </a:r>
                      <a:r>
                        <a:rPr lang="pt-BR" noProof="0" dirty="0" smtClean="0"/>
                        <a:t>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91.78 </a:t>
                      </a:r>
                      <a:r>
                        <a:rPr lang="en-US" b="0" dirty="0" smtClean="0"/>
                        <a:t>[91.08 92.47]</a:t>
                      </a:r>
                      <a:endParaRPr lang="pt-BR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0.69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CIPLS</a:t>
            </a:r>
            <a:endParaRPr lang="en-US" b="1" dirty="0"/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>
          <a:xfrm>
            <a:off x="-9371" y="5788985"/>
            <a:ext cx="8400896" cy="91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 dirty="0" smtClean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Zeng </a:t>
            </a:r>
            <a:r>
              <a:rPr lang="en-US" sz="1200" dirty="0">
                <a:solidFill>
                  <a:schemeClr val="tx1"/>
                </a:solidFill>
              </a:rPr>
              <a:t>et al</a:t>
            </a:r>
            <a:r>
              <a:rPr lang="en-US" sz="1200" dirty="0" smtClean="0">
                <a:solidFill>
                  <a:schemeClr val="tx1"/>
                </a:solidFill>
              </a:rPr>
              <a:t>. (2014). </a:t>
            </a:r>
            <a:r>
              <a:rPr lang="en-US" sz="1200" i="1" dirty="0">
                <a:solidFill>
                  <a:schemeClr val="tx1"/>
                </a:solidFill>
              </a:rPr>
              <a:t>Incremental partial least squares analysis of big streaming data.</a:t>
            </a:r>
            <a:r>
              <a:rPr lang="en-US" sz="1200" dirty="0">
                <a:solidFill>
                  <a:schemeClr val="tx1"/>
                </a:solidFill>
              </a:rPr>
              <a:t> Pattern </a:t>
            </a:r>
            <a:r>
              <a:rPr lang="en-US" sz="1200" dirty="0" smtClean="0">
                <a:solidFill>
                  <a:schemeClr val="tx1"/>
                </a:solidFill>
              </a:rPr>
              <a:t>Recognition.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Arora </a:t>
            </a:r>
            <a:r>
              <a:rPr lang="en-US" sz="1200" dirty="0">
                <a:solidFill>
                  <a:schemeClr val="tx1"/>
                </a:solidFill>
              </a:rPr>
              <a:t>et </a:t>
            </a:r>
            <a:r>
              <a:rPr lang="en-US" sz="1200" dirty="0" smtClean="0">
                <a:solidFill>
                  <a:schemeClr val="tx1"/>
                </a:solidFill>
              </a:rPr>
              <a:t>al (2016). </a:t>
            </a:r>
            <a:r>
              <a:rPr lang="en-US" sz="1200" i="1" dirty="0">
                <a:solidFill>
                  <a:schemeClr val="tx1"/>
                </a:solidFill>
              </a:rPr>
              <a:t>Stochastic optimization for </a:t>
            </a:r>
            <a:r>
              <a:rPr lang="en-US" sz="1200" i="1" dirty="0" err="1">
                <a:solidFill>
                  <a:schemeClr val="tx1"/>
                </a:solidFill>
              </a:rPr>
              <a:t>multiview</a:t>
            </a:r>
            <a:r>
              <a:rPr lang="en-US" sz="1200" i="1" dirty="0">
                <a:solidFill>
                  <a:schemeClr val="tx1"/>
                </a:solidFill>
              </a:rPr>
              <a:t> representation learning using partial least squares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ICML.</a:t>
            </a:r>
            <a:endParaRPr lang="pt-BR" sz="12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65303"/>
              </p:ext>
            </p:extLst>
          </p:nvPr>
        </p:nvGraphicFramePr>
        <p:xfrm>
          <a:off x="9327660" y="2490484"/>
          <a:ext cx="7478713" cy="221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16580"/>
                <a:gridCol w="2214880"/>
                <a:gridCol w="21472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Method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Accuracy↑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Difference</a:t>
                      </a:r>
                      <a:r>
                        <a:rPr lang="en-US" baseline="0" noProof="0" dirty="0" smtClean="0"/>
                        <a:t> to PLS</a:t>
                      </a:r>
                      <a:r>
                        <a:rPr lang="en-US" noProof="0" dirty="0" smtClean="0"/>
                        <a:t>↓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CCIPCA [Weng et al., 2003]         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89.87 [89.17 90.55]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---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SGDPLS [</a:t>
                      </a:r>
                      <a:r>
                        <a:rPr lang="pt-BR" dirty="0" err="1" smtClean="0"/>
                        <a:t>Arora</a:t>
                      </a:r>
                      <a:r>
                        <a:rPr lang="pt-BR" dirty="0" smtClean="0"/>
                        <a:t> et al., 2016]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90.60 [89.95 91.24]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1.87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IPLS  [Zeng and Li, 2014]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90.30 </a:t>
                      </a:r>
                      <a:r>
                        <a:rPr lang="en-US" noProof="0" dirty="0" smtClean="0"/>
                        <a:t>[89.60 90.99]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2.17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PLS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92.47</a:t>
                      </a:r>
                      <a:r>
                        <a:rPr lang="pt-BR" b="0" dirty="0" smtClean="0"/>
                        <a:t> </a:t>
                      </a:r>
                      <a:r>
                        <a:rPr lang="en-US" noProof="0" dirty="0" smtClean="0"/>
                        <a:t>[91.87</a:t>
                      </a:r>
                      <a:r>
                        <a:rPr lang="en-US" baseline="0" noProof="0" dirty="0" smtClean="0"/>
                        <a:t> </a:t>
                      </a:r>
                      <a:r>
                        <a:rPr lang="en-US" noProof="0" dirty="0" smtClean="0"/>
                        <a:t>93.05]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0.00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415"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 smtClean="0"/>
                        <a:t>CIPLS (</a:t>
                      </a:r>
                      <a:r>
                        <a:rPr lang="pt-BR" noProof="0" dirty="0" err="1" smtClean="0"/>
                        <a:t>Ours</a:t>
                      </a:r>
                      <a:r>
                        <a:rPr lang="pt-BR" noProof="0" dirty="0" smtClean="0"/>
                        <a:t>)</a:t>
                      </a:r>
                      <a:endParaRPr lang="en-US" noProof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 smtClean="0"/>
                        <a:t>91.78 </a:t>
                      </a:r>
                      <a:r>
                        <a:rPr lang="en-US" b="0" dirty="0" smtClean="0"/>
                        <a:t>[91.08 92.47]</a:t>
                      </a:r>
                      <a:endParaRPr lang="pt-BR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smtClean="0"/>
                        <a:t>0.69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Slide Number Placeholder 4"/>
          <p:cNvSpPr txBox="1">
            <a:spLocks/>
          </p:cNvSpPr>
          <p:nvPr/>
        </p:nvSpPr>
        <p:spPr>
          <a:xfrm>
            <a:off x="9398789" y="5330057"/>
            <a:ext cx="8400896" cy="91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err="1">
                <a:solidFill>
                  <a:schemeClr val="tx1"/>
                </a:solidFill>
              </a:rPr>
              <a:t>Weng</a:t>
            </a:r>
            <a:r>
              <a:rPr lang="en-US" sz="1200" dirty="0">
                <a:solidFill>
                  <a:schemeClr val="tx1"/>
                </a:solidFill>
              </a:rPr>
              <a:t> et al. </a:t>
            </a:r>
            <a:r>
              <a:rPr lang="en-US" sz="1200" dirty="0" smtClean="0">
                <a:solidFill>
                  <a:schemeClr val="tx1"/>
                </a:solidFill>
              </a:rPr>
              <a:t>(2003). </a:t>
            </a:r>
            <a:r>
              <a:rPr lang="en-US" sz="1200" i="1" dirty="0" smtClean="0">
                <a:solidFill>
                  <a:schemeClr val="tx1"/>
                </a:solidFill>
              </a:rPr>
              <a:t>Candid </a:t>
            </a:r>
            <a:r>
              <a:rPr lang="en-US" sz="1200" i="1" dirty="0">
                <a:solidFill>
                  <a:schemeClr val="tx1"/>
                </a:solidFill>
              </a:rPr>
              <a:t>covariance-free incremental principal component analysis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PAMI.</a:t>
            </a:r>
            <a:endParaRPr lang="en-US" sz="1200" dirty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Zeng </a:t>
            </a:r>
            <a:r>
              <a:rPr lang="en-US" sz="1200" dirty="0">
                <a:solidFill>
                  <a:schemeClr val="tx1"/>
                </a:solidFill>
              </a:rPr>
              <a:t>et al</a:t>
            </a:r>
            <a:r>
              <a:rPr lang="en-US" sz="1200" dirty="0" smtClean="0">
                <a:solidFill>
                  <a:schemeClr val="tx1"/>
                </a:solidFill>
              </a:rPr>
              <a:t>. (2014). </a:t>
            </a:r>
            <a:r>
              <a:rPr lang="en-US" sz="1200" i="1" dirty="0">
                <a:solidFill>
                  <a:schemeClr val="tx1"/>
                </a:solidFill>
              </a:rPr>
              <a:t>Incremental partial least squares analysis of big streaming data.</a:t>
            </a:r>
            <a:r>
              <a:rPr lang="en-US" sz="1200" dirty="0">
                <a:solidFill>
                  <a:schemeClr val="tx1"/>
                </a:solidFill>
              </a:rPr>
              <a:t> Pattern </a:t>
            </a:r>
            <a:r>
              <a:rPr lang="en-US" sz="1200" dirty="0" smtClean="0">
                <a:solidFill>
                  <a:schemeClr val="tx1"/>
                </a:solidFill>
              </a:rPr>
              <a:t>Recognition.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Arora </a:t>
            </a:r>
            <a:r>
              <a:rPr lang="en-US" sz="1200" dirty="0">
                <a:solidFill>
                  <a:schemeClr val="tx1"/>
                </a:solidFill>
              </a:rPr>
              <a:t>et </a:t>
            </a:r>
            <a:r>
              <a:rPr lang="en-US" sz="1200" dirty="0" smtClean="0">
                <a:solidFill>
                  <a:schemeClr val="tx1"/>
                </a:solidFill>
              </a:rPr>
              <a:t>al (2016). </a:t>
            </a:r>
            <a:r>
              <a:rPr lang="en-US" sz="1200" i="1" dirty="0">
                <a:solidFill>
                  <a:schemeClr val="tx1"/>
                </a:solidFill>
              </a:rPr>
              <a:t>Stochastic optimization for </a:t>
            </a:r>
            <a:r>
              <a:rPr lang="en-US" sz="1200" i="1" dirty="0" err="1">
                <a:solidFill>
                  <a:schemeClr val="tx1"/>
                </a:solidFill>
              </a:rPr>
              <a:t>multiview</a:t>
            </a:r>
            <a:r>
              <a:rPr lang="en-US" sz="1200" i="1" dirty="0">
                <a:solidFill>
                  <a:schemeClr val="tx1"/>
                </a:solidFill>
              </a:rPr>
              <a:t> representation learning using partial least squares</a:t>
            </a:r>
            <a:r>
              <a:rPr lang="en-US" sz="1200" dirty="0">
                <a:solidFill>
                  <a:schemeClr val="tx1"/>
                </a:solidFill>
              </a:rPr>
              <a:t>. In </a:t>
            </a:r>
            <a:r>
              <a:rPr lang="en-US" sz="1200" dirty="0" smtClean="0">
                <a:solidFill>
                  <a:schemeClr val="tx1"/>
                </a:solidFill>
              </a:rPr>
              <a:t>ICML.</a:t>
            </a:r>
            <a:endParaRPr lang="pt-B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9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8588" y="109719"/>
            <a:ext cx="8558212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Comparison with other Incremental Methods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542756"/>
                  </p:ext>
                </p:extLst>
              </p:nvPr>
            </p:nvGraphicFramePr>
            <p:xfrm>
              <a:off x="988187" y="2451100"/>
              <a:ext cx="7167626" cy="2118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4416"/>
                    <a:gridCol w="1919605"/>
                    <a:gridCol w="2173605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Accuracy</a:t>
                          </a:r>
                          <a:r>
                            <a:rPr lang="en-US" baseline="0" noProof="0" dirty="0" smtClean="0"/>
                            <a:t> </a:t>
                          </a:r>
                          <a:r>
                            <a:rPr lang="en-US" noProof="0" dirty="0" smtClean="0"/>
                            <a:t>↑</a:t>
                          </a:r>
                        </a:p>
                        <a:p>
                          <a:pPr algn="ctr"/>
                          <a:r>
                            <a:rPr lang="en-US" noProof="0" dirty="0" err="1" smtClean="0"/>
                            <a:t>ImageNet</a:t>
                          </a:r>
                          <a:r>
                            <a:rPr lang="en-US" noProof="0" dirty="0" smtClean="0"/>
                            <a:t> 32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en-US" noProof="0" dirty="0" smtClean="0"/>
                            <a:t>32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Accuracy ↑</a:t>
                          </a:r>
                        </a:p>
                        <a:p>
                          <a:pPr algn="ctr"/>
                          <a:r>
                            <a:rPr lang="en-US" noProof="0" dirty="0" err="1" smtClean="0"/>
                            <a:t>ImageNet</a:t>
                          </a:r>
                          <a:r>
                            <a:rPr lang="en-US" noProof="0" dirty="0" smtClean="0"/>
                            <a:t> 224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pt-BR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oMath>
                          </a14:m>
                          <a:r>
                            <a:rPr lang="en-US" noProof="0" dirty="0" smtClean="0"/>
                            <a:t>224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SGDPLS [</a:t>
                          </a:r>
                          <a:r>
                            <a:rPr lang="pt-BR" dirty="0" err="1" smtClean="0"/>
                            <a:t>Arora</a:t>
                          </a:r>
                          <a:r>
                            <a:rPr lang="pt-BR" dirty="0" smtClean="0"/>
                            <a:t> et al., 2016]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IPLS [Zeng and Li, 2014]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43.24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64.74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PLS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04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CIPLS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43.31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67.09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542756"/>
                  </p:ext>
                </p:extLst>
              </p:nvPr>
            </p:nvGraphicFramePr>
            <p:xfrm>
              <a:off x="988187" y="2451100"/>
              <a:ext cx="7167626" cy="2118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4416"/>
                    <a:gridCol w="1919605"/>
                    <a:gridCol w="2173605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Method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60000" t="-4762" r="-113651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29412" t="-4762" r="-280" b="-24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SGDPLS [</a:t>
                          </a:r>
                          <a:r>
                            <a:rPr lang="pt-BR" dirty="0" err="1" smtClean="0"/>
                            <a:t>Arora</a:t>
                          </a:r>
                          <a:r>
                            <a:rPr lang="pt-BR" dirty="0" smtClean="0"/>
                            <a:t> et al., 2016]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IPLS [Zeng and Li, 2014]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0" dirty="0" smtClean="0"/>
                            <a:t>43.24</a:t>
                          </a:r>
                          <a:endParaRPr lang="en-US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64.74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 smtClean="0"/>
                            <a:t>PLS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---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noProof="0" dirty="0" smtClean="0"/>
                            <a:t>CIPLS</a:t>
                          </a:r>
                          <a:endParaRPr lang="en-US" noProof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43.31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b="1" dirty="0" smtClean="0"/>
                            <a:t>67.09</a:t>
                          </a:r>
                          <a:endParaRPr lang="en-US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CIPLS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146177"/>
          </a:xfrm>
        </p:spPr>
        <p:txBody>
          <a:bodyPr>
            <a:normAutofit/>
          </a:bodyPr>
          <a:lstStyle/>
          <a:p>
            <a:r>
              <a:rPr lang="en-US" dirty="0" smtClean="0"/>
              <a:t>Image classification -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-9371" y="5788985"/>
            <a:ext cx="8400896" cy="917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200" dirty="0" smtClean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Zeng </a:t>
            </a:r>
            <a:r>
              <a:rPr lang="en-US" sz="1200" dirty="0">
                <a:solidFill>
                  <a:schemeClr val="tx1"/>
                </a:solidFill>
              </a:rPr>
              <a:t>et al. </a:t>
            </a:r>
            <a:r>
              <a:rPr lang="en-US" sz="1200" i="1" dirty="0">
                <a:solidFill>
                  <a:schemeClr val="tx1"/>
                </a:solidFill>
              </a:rPr>
              <a:t>Incremental partial least squares analysis of big streaming data.</a:t>
            </a:r>
            <a:r>
              <a:rPr lang="en-US" sz="1200" dirty="0">
                <a:solidFill>
                  <a:schemeClr val="tx1"/>
                </a:solidFill>
              </a:rPr>
              <a:t> Pattern Recognition, 2014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pt-BR" sz="1200" dirty="0" smtClean="0">
              <a:solidFill>
                <a:schemeClr val="tx1"/>
              </a:solidFill>
            </a:endParaRP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Arora </a:t>
            </a:r>
            <a:r>
              <a:rPr lang="en-US" sz="1200" dirty="0">
                <a:solidFill>
                  <a:schemeClr val="tx1"/>
                </a:solidFill>
              </a:rPr>
              <a:t>et al. </a:t>
            </a:r>
            <a:r>
              <a:rPr lang="en-US" sz="1200" i="1" dirty="0">
                <a:solidFill>
                  <a:schemeClr val="tx1"/>
                </a:solidFill>
              </a:rPr>
              <a:t>Stochastic optimization for </a:t>
            </a:r>
            <a:r>
              <a:rPr lang="en-US" sz="1200" i="1" dirty="0" err="1">
                <a:solidFill>
                  <a:schemeClr val="tx1"/>
                </a:solidFill>
              </a:rPr>
              <a:t>multiview</a:t>
            </a:r>
            <a:r>
              <a:rPr lang="en-US" sz="1200" i="1" dirty="0">
                <a:solidFill>
                  <a:schemeClr val="tx1"/>
                </a:solidFill>
              </a:rPr>
              <a:t> representation learning using partial least squares</a:t>
            </a:r>
            <a:r>
              <a:rPr lang="en-US" sz="1200" dirty="0">
                <a:solidFill>
                  <a:schemeClr val="tx1"/>
                </a:solidFill>
              </a:rPr>
              <a:t>. In ICML. </a:t>
            </a:r>
            <a:r>
              <a:rPr lang="en-US" sz="1200" dirty="0" smtClean="0">
                <a:solidFill>
                  <a:schemeClr val="tx1"/>
                </a:solidFill>
              </a:rPr>
              <a:t>2016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pt-B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3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28588" y="109719"/>
            <a:ext cx="8558212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Computational Cost</a:t>
            </a:r>
            <a:endParaRPr lang="en-US" b="1" dirty="0">
              <a:effectLst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Experiments – CIPLS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1146177"/>
          </a:xfrm>
        </p:spPr>
        <p:txBody>
          <a:bodyPr>
            <a:normAutofit/>
          </a:bodyPr>
          <a:lstStyle/>
          <a:p>
            <a:r>
              <a:rPr lang="en-US" dirty="0" smtClean="0"/>
              <a:t>Time (in seconds) for estimation the projection matrix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48895" y="2387600"/>
            <a:ext cx="4722403" cy="3229053"/>
            <a:chOff x="2115078" y="2000296"/>
            <a:chExt cx="4722403" cy="3229053"/>
          </a:xfrm>
        </p:grpSpPr>
        <p:sp>
          <p:nvSpPr>
            <p:cNvPr id="10" name="Content Placeholder 8"/>
            <p:cNvSpPr txBox="1">
              <a:spLocks/>
            </p:cNvSpPr>
            <p:nvPr/>
          </p:nvSpPr>
          <p:spPr>
            <a:xfrm>
              <a:off x="2797976" y="5037960"/>
              <a:ext cx="110612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SGDPLS</a:t>
              </a:r>
            </a:p>
          </p:txBody>
        </p:sp>
        <p:sp>
          <p:nvSpPr>
            <p:cNvPr id="40" name="Content Placeholder 8"/>
            <p:cNvSpPr txBox="1">
              <a:spLocks/>
            </p:cNvSpPr>
            <p:nvPr/>
          </p:nvSpPr>
          <p:spPr>
            <a:xfrm>
              <a:off x="3773803" y="5037960"/>
              <a:ext cx="110612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IPLS</a:t>
              </a:r>
            </a:p>
          </p:txBody>
        </p:sp>
        <p:sp>
          <p:nvSpPr>
            <p:cNvPr id="41" name="Content Placeholder 8"/>
            <p:cNvSpPr txBox="1">
              <a:spLocks/>
            </p:cNvSpPr>
            <p:nvPr/>
          </p:nvSpPr>
          <p:spPr>
            <a:xfrm>
              <a:off x="4731981" y="5037960"/>
              <a:ext cx="110612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CCIPCA</a:t>
              </a:r>
            </a:p>
          </p:txBody>
        </p:sp>
        <p:sp>
          <p:nvSpPr>
            <p:cNvPr id="42" name="Content Placeholder 8"/>
            <p:cNvSpPr txBox="1">
              <a:spLocks/>
            </p:cNvSpPr>
            <p:nvPr/>
          </p:nvSpPr>
          <p:spPr>
            <a:xfrm>
              <a:off x="5671110" y="5037960"/>
              <a:ext cx="1166371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>
                  <a:solidFill>
                    <a:schemeClr val="tx1"/>
                  </a:solidFill>
                </a:rPr>
                <a:t>CIPLS (Ours)</a:t>
              </a:r>
            </a:p>
          </p:txBody>
        </p:sp>
        <p:sp>
          <p:nvSpPr>
            <p:cNvPr id="21" name="Content Placeholder 8"/>
            <p:cNvSpPr txBox="1">
              <a:spLocks/>
            </p:cNvSpPr>
            <p:nvPr/>
          </p:nvSpPr>
          <p:spPr>
            <a:xfrm>
              <a:off x="2350007" y="2966420"/>
              <a:ext cx="58439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0.01</a:t>
              </a:r>
            </a:p>
          </p:txBody>
        </p:sp>
        <p:sp>
          <p:nvSpPr>
            <p:cNvPr id="23" name="Content Placeholder 8"/>
            <p:cNvSpPr txBox="1">
              <a:spLocks/>
            </p:cNvSpPr>
            <p:nvPr/>
          </p:nvSpPr>
          <p:spPr>
            <a:xfrm>
              <a:off x="2350007" y="3928020"/>
              <a:ext cx="58439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0.005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Content Placeholder 8"/>
            <p:cNvSpPr txBox="1">
              <a:spLocks/>
            </p:cNvSpPr>
            <p:nvPr/>
          </p:nvSpPr>
          <p:spPr>
            <a:xfrm>
              <a:off x="2477096" y="4888001"/>
              <a:ext cx="457306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6" name="Content Placeholder 8"/>
            <p:cNvSpPr txBox="1">
              <a:spLocks/>
            </p:cNvSpPr>
            <p:nvPr/>
          </p:nvSpPr>
          <p:spPr>
            <a:xfrm>
              <a:off x="2350007" y="2000296"/>
              <a:ext cx="584395" cy="191389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pt-BR" sz="1200" dirty="0" smtClean="0">
                  <a:solidFill>
                    <a:schemeClr val="tx1"/>
                  </a:solidFill>
                </a:rPr>
                <a:t>0.015</a:t>
              </a: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7499" y="2024916"/>
              <a:ext cx="3889772" cy="30519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ontent Placeholder 8"/>
            <p:cNvSpPr txBox="1">
              <a:spLocks/>
            </p:cNvSpPr>
            <p:nvPr/>
          </p:nvSpPr>
          <p:spPr>
            <a:xfrm rot="16200000">
              <a:off x="1623989" y="3202058"/>
              <a:ext cx="1307961" cy="325784"/>
            </a:xfrm>
            <a:prstGeom prst="rect">
              <a:avLst/>
            </a:prstGeom>
            <a:solidFill>
              <a:srgbClr val="F7F8FA"/>
            </a:solidFill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smtClean="0">
                  <a:solidFill>
                    <a:schemeClr val="tx1"/>
                  </a:solidFill>
                </a:rPr>
                <a:t>Time (seconds)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966759" y="2247150"/>
              <a:ext cx="775602" cy="2833497"/>
            </a:xfrm>
            <a:prstGeom prst="rect">
              <a:avLst/>
            </a:prstGeom>
            <a:solidFill>
              <a:srgbClr val="FF404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5961" y="3683698"/>
              <a:ext cx="775602" cy="1396949"/>
            </a:xfrm>
            <a:prstGeom prst="rect">
              <a:avLst/>
            </a:prstGeom>
            <a:solidFill>
              <a:srgbClr val="405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97243" y="4457487"/>
              <a:ext cx="775602" cy="623160"/>
            </a:xfrm>
            <a:prstGeom prst="rect">
              <a:avLst/>
            </a:prstGeom>
            <a:solidFill>
              <a:srgbClr val="10FFB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58525" y="4484197"/>
              <a:ext cx="775602" cy="596450"/>
            </a:xfrm>
            <a:prstGeom prst="rect">
              <a:avLst/>
            </a:prstGeom>
            <a:solidFill>
              <a:srgbClr val="40FF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5286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Conclusions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295895"/>
          </a:xfrm>
        </p:spPr>
        <p:txBody>
          <a:bodyPr>
            <a:normAutofit/>
          </a:bodyPr>
          <a:lstStyle/>
          <a:p>
            <a:r>
              <a:rPr lang="en-US" dirty="0" smtClean="0"/>
              <a:t>We show that </a:t>
            </a:r>
            <a:r>
              <a:rPr lang="en-US" dirty="0"/>
              <a:t>it is possible to compute all components of PLS incrementally using </a:t>
            </a:r>
            <a:r>
              <a:rPr lang="en-US" dirty="0" smtClean="0"/>
              <a:t>simple algebraic decomposition</a:t>
            </a:r>
          </a:p>
          <a:p>
            <a:pPr lvl="1"/>
            <a:r>
              <a:rPr lang="en-US" dirty="0" smtClean="0"/>
              <a:t>Preserves all the properties of PLS across all components</a:t>
            </a:r>
          </a:p>
          <a:p>
            <a:pPr lvl="1"/>
            <a:r>
              <a:rPr lang="en-US" dirty="0" smtClean="0"/>
              <a:t>Computationally </a:t>
            </a:r>
            <a:r>
              <a:rPr lang="en-US" dirty="0"/>
              <a:t>efficient and </a:t>
            </a:r>
            <a:r>
              <a:rPr lang="en-US" dirty="0" smtClean="0"/>
              <a:t>low </a:t>
            </a:r>
            <a:r>
              <a:rPr lang="en-US" dirty="0"/>
              <a:t>time </a:t>
            </a:r>
            <a:r>
              <a:rPr lang="en-US" dirty="0" smtClean="0"/>
              <a:t>complexity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en-US" dirty="0"/>
              <a:t>Our CIPLS is </a:t>
            </a:r>
            <a:r>
              <a:rPr lang="en-US" dirty="0" smtClean="0"/>
              <a:t>the most accurate and fastest incremental </a:t>
            </a:r>
            <a:r>
              <a:rPr lang="en-US" dirty="0"/>
              <a:t>PLS</a:t>
            </a:r>
            <a:endParaRPr lang="pt-BR" dirty="0"/>
          </a:p>
          <a:p>
            <a:endParaRPr lang="pt-BR" dirty="0" smtClean="0"/>
          </a:p>
        </p:txBody>
      </p:sp>
      <p:sp>
        <p:nvSpPr>
          <p:cNvPr id="4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CIPLS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353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Publications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3776" y="1243584"/>
            <a:ext cx="8372929" cy="5604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Journal Papers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Jordao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A., Yamada, F., and Schwartz, W. R.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Deep Network Compression based on Partial Least Squares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Neurocomputing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2020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/>
              <a:t>Jordao</a:t>
            </a:r>
            <a:r>
              <a:rPr lang="en-US" dirty="0"/>
              <a:t>, A., Lie, M., and Schwartz, W. R. </a:t>
            </a:r>
            <a:r>
              <a:rPr lang="en-US" b="1" dirty="0"/>
              <a:t>Discriminative Layer Pruning for Convolutional Neural Networks</a:t>
            </a:r>
            <a:r>
              <a:rPr lang="en-US" dirty="0"/>
              <a:t>. Journal of Selected Topics in Signal Processing, 2020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Publications</a:t>
            </a:r>
            <a:endParaRPr lang="en-US" b="1" dirty="0">
              <a:effectLst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8214" y="1243584"/>
            <a:ext cx="8372929" cy="5604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Conference Papers</a:t>
            </a:r>
          </a:p>
          <a:p>
            <a:pPr lvl="1"/>
            <a:r>
              <a:rPr lang="en-US" dirty="0" err="1" smtClean="0"/>
              <a:t>Jordao</a:t>
            </a:r>
            <a:r>
              <a:rPr lang="en-US" dirty="0"/>
              <a:t>, A., </a:t>
            </a:r>
            <a:r>
              <a:rPr lang="en-US" dirty="0" err="1"/>
              <a:t>Kloss</a:t>
            </a:r>
            <a:r>
              <a:rPr lang="en-US" dirty="0"/>
              <a:t>, R. B., and Schwartz, W. R. Latent </a:t>
            </a:r>
            <a:r>
              <a:rPr lang="en-US" dirty="0" err="1"/>
              <a:t>hypernet</a:t>
            </a:r>
            <a:r>
              <a:rPr lang="en-US" dirty="0"/>
              <a:t>: </a:t>
            </a:r>
            <a:r>
              <a:rPr lang="en-US" b="1" dirty="0"/>
              <a:t>Exploring the layers of Convolutional Neural Networks</a:t>
            </a:r>
            <a:r>
              <a:rPr lang="en-US" dirty="0"/>
              <a:t>. In International Joint Conference on Neural </a:t>
            </a:r>
            <a:r>
              <a:rPr lang="en-US" dirty="0" smtClean="0"/>
              <a:t>Networks (IJCNN), 2018</a:t>
            </a:r>
          </a:p>
          <a:p>
            <a:pPr lvl="1"/>
            <a:endParaRPr lang="en-US" dirty="0" smtClean="0"/>
          </a:p>
          <a:p>
            <a:pPr lvl="1"/>
            <a:r>
              <a:rPr lang="pt-BR" dirty="0"/>
              <a:t>Jordao, A., </a:t>
            </a:r>
            <a:r>
              <a:rPr lang="pt-BR" dirty="0" err="1"/>
              <a:t>Kloss</a:t>
            </a:r>
            <a:r>
              <a:rPr lang="pt-BR" dirty="0"/>
              <a:t>, R., Yamada, F., </a:t>
            </a:r>
            <a:r>
              <a:rPr lang="pt-BR" dirty="0" err="1"/>
              <a:t>and</a:t>
            </a:r>
            <a:r>
              <a:rPr lang="pt-BR" dirty="0"/>
              <a:t> Schwartz, W. R. </a:t>
            </a:r>
            <a:r>
              <a:rPr lang="pt-BR" b="1" dirty="0" err="1"/>
              <a:t>Pruning</a:t>
            </a:r>
            <a:r>
              <a:rPr lang="pt-BR" b="1" dirty="0"/>
              <a:t> </a:t>
            </a:r>
            <a:r>
              <a:rPr lang="pt-BR" b="1" dirty="0" err="1"/>
              <a:t>Deep</a:t>
            </a:r>
            <a:r>
              <a:rPr lang="pt-BR" b="1" dirty="0"/>
              <a:t> Neural Networks </a:t>
            </a:r>
            <a:r>
              <a:rPr lang="pt-BR" b="1" dirty="0" err="1"/>
              <a:t>using</a:t>
            </a:r>
            <a:r>
              <a:rPr lang="pt-BR" b="1" dirty="0"/>
              <a:t> </a:t>
            </a:r>
            <a:r>
              <a:rPr lang="pt-BR" b="1" dirty="0" err="1"/>
              <a:t>Partial</a:t>
            </a:r>
            <a:r>
              <a:rPr lang="pt-BR" b="1" dirty="0"/>
              <a:t> </a:t>
            </a:r>
            <a:r>
              <a:rPr lang="pt-BR" b="1" dirty="0" err="1"/>
              <a:t>Least</a:t>
            </a:r>
            <a:r>
              <a:rPr lang="pt-BR" b="1" dirty="0"/>
              <a:t> </a:t>
            </a:r>
            <a:r>
              <a:rPr lang="pt-BR" b="1" dirty="0" err="1"/>
              <a:t>Squares</a:t>
            </a:r>
            <a:r>
              <a:rPr lang="pt-BR" dirty="0"/>
              <a:t>. British </a:t>
            </a:r>
            <a:r>
              <a:rPr lang="pt-BR" dirty="0" err="1"/>
              <a:t>Machine</a:t>
            </a:r>
            <a:r>
              <a:rPr lang="pt-BR" dirty="0"/>
              <a:t> Vision </a:t>
            </a:r>
            <a:r>
              <a:rPr lang="pt-BR" dirty="0" err="1" smtClean="0"/>
              <a:t>Conference</a:t>
            </a:r>
            <a:r>
              <a:rPr lang="pt-BR" dirty="0" smtClean="0"/>
              <a:t> (BMVC) </a:t>
            </a:r>
            <a:r>
              <a:rPr lang="pt-BR" dirty="0"/>
              <a:t>Workshops: </a:t>
            </a:r>
            <a:r>
              <a:rPr lang="pt-BR" dirty="0" err="1"/>
              <a:t>Embedded</a:t>
            </a:r>
            <a:r>
              <a:rPr lang="pt-BR" dirty="0"/>
              <a:t> AI for Real-Time </a:t>
            </a:r>
            <a:r>
              <a:rPr lang="pt-BR" dirty="0" err="1"/>
              <a:t>Machine</a:t>
            </a:r>
            <a:r>
              <a:rPr lang="pt-BR" dirty="0"/>
              <a:t> Vision, </a:t>
            </a:r>
            <a:r>
              <a:rPr lang="pt-BR" dirty="0" smtClean="0"/>
              <a:t>2019</a:t>
            </a:r>
          </a:p>
          <a:p>
            <a:pPr lvl="1"/>
            <a:endParaRPr lang="pt-BR" dirty="0" smtClean="0"/>
          </a:p>
          <a:p>
            <a:pPr lvl="1"/>
            <a:r>
              <a:rPr lang="en-US" dirty="0" err="1"/>
              <a:t>Jordao</a:t>
            </a:r>
            <a:r>
              <a:rPr lang="en-US" dirty="0"/>
              <a:t>, A., Lie, M., Yamada, F., and Schwartz, W. R. </a:t>
            </a:r>
            <a:r>
              <a:rPr lang="en-US" b="1" dirty="0"/>
              <a:t>Stage-Wise Neural Architecture Search</a:t>
            </a:r>
            <a:r>
              <a:rPr lang="en-US" dirty="0"/>
              <a:t>. International Conference on Pattern </a:t>
            </a:r>
            <a:r>
              <a:rPr lang="en-US" dirty="0" smtClean="0"/>
              <a:t>Recognition (ICPR). Accepted </a:t>
            </a:r>
            <a:r>
              <a:rPr lang="en-US" dirty="0"/>
              <a:t>for </a:t>
            </a:r>
            <a:r>
              <a:rPr lang="en-US" dirty="0" smtClean="0"/>
              <a:t>publication, 2020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Jordao</a:t>
            </a:r>
            <a:r>
              <a:rPr lang="en-US" dirty="0"/>
              <a:t>, A., Lie, M., de </a:t>
            </a:r>
            <a:r>
              <a:rPr lang="en-US" dirty="0" err="1"/>
              <a:t>Melo</a:t>
            </a:r>
            <a:r>
              <a:rPr lang="en-US" dirty="0"/>
              <a:t>, V. H. C., and Schwartz, W. R. </a:t>
            </a:r>
            <a:r>
              <a:rPr lang="en-US" b="1" dirty="0"/>
              <a:t>Covariance-free partial least squares: An Incremental Dimensionality Reduction Method.</a:t>
            </a:r>
            <a:r>
              <a:rPr lang="en-US" dirty="0"/>
              <a:t> Winter Conference on Applications of Computer </a:t>
            </a:r>
            <a:r>
              <a:rPr lang="en-US" dirty="0" smtClean="0"/>
              <a:t>Vision (WACV). Accepted </a:t>
            </a:r>
            <a:r>
              <a:rPr lang="en-US" dirty="0"/>
              <a:t>for </a:t>
            </a:r>
            <a:r>
              <a:rPr lang="en-US" dirty="0" smtClean="0"/>
              <a:t>publication, </a:t>
            </a:r>
            <a:r>
              <a:rPr lang="en-US" dirty="0"/>
              <a:t>2021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163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Acknowledgments</a:t>
            </a:r>
          </a:p>
        </p:txBody>
      </p:sp>
      <p:pic>
        <p:nvPicPr>
          <p:cNvPr id="6" name="Picture 5" descr="http://www.capes.gov.br/images/stories/download/Capes-mec-gf-72012www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76" y="4673508"/>
            <a:ext cx="1942895" cy="17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Resultado de imagem para logo cnp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618" y="2167613"/>
            <a:ext cx="3273411" cy="13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1.rgstatic.net/ii/lab.file/AS%3A763262656315396%401558987406926_x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91" b="97887" l="3113" r="98054">
                        <a14:foregroundMark x1="31907" y1="31221" x2="45136" y2="42019"/>
                        <a14:foregroundMark x1="50195" y1="3991" x2="51362" y2="3991"/>
                        <a14:foregroundMark x1="3307" y1="84977" x2="3307" y2="87793"/>
                        <a14:foregroundMark x1="18093" y1="83568" x2="20428" y2="83099"/>
                        <a14:foregroundMark x1="29183" y1="87793" x2="29183" y2="92019"/>
                        <a14:foregroundMark x1="9144" y1="97653" x2="6809" y2="98122"/>
                        <a14:foregroundMark x1="47471" y1="90610" x2="47860" y2="92019"/>
                        <a14:foregroundMark x1="56420" y1="89202" x2="56420" y2="90141"/>
                        <a14:foregroundMark x1="69261" y1="84038" x2="69261" y2="87793"/>
                        <a14:foregroundMark x1="82490" y1="84977" x2="83268" y2="86385"/>
                        <a14:foregroundMark x1="97665" y1="85446" x2="98054" y2="86385"/>
                        <a14:backgroundMark x1="18093" y1="32160" x2="18093" y2="43427"/>
                        <a14:backgroundMark x1="81323" y1="32160" x2="82879" y2="37793"/>
                        <a14:backgroundMark x1="95331" y1="33099" x2="96887" y2="40610"/>
                        <a14:backgroundMark x1="2918" y1="12911" x2="5253" y2="77465"/>
                        <a14:backgroundMark x1="6031" y1="19014" x2="26654" y2="71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58" y="4394469"/>
            <a:ext cx="2493385" cy="206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7613"/>
            <a:ext cx="3601795" cy="14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deep eyes UFM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99" b="98934" l="1731" r="97528">
                        <a14:foregroundMark x1="38443" y1="26465" x2="38443" y2="26465"/>
                        <a14:foregroundMark x1="29666" y1="62700" x2="29666" y2="62700"/>
                        <a14:foregroundMark x1="17800" y1="62700" x2="17800" y2="62700"/>
                        <a14:foregroundMark x1="12114" y1="64831" x2="12114" y2="64831"/>
                        <a14:foregroundMark x1="82447" y1="78508" x2="82447" y2="78508"/>
                        <a14:backgroundMark x1="66749" y1="22025" x2="73671" y2="29663"/>
                        <a14:backgroundMark x1="5192" y1="38544" x2="6304" y2="45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81" y="4330966"/>
            <a:ext cx="3060699" cy="21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9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719"/>
            <a:ext cx="8229600" cy="860275"/>
          </a:xfrm>
        </p:spPr>
        <p:txBody>
          <a:bodyPr>
            <a:normAutofit/>
          </a:bodyPr>
          <a:lstStyle/>
          <a:p>
            <a:r>
              <a:rPr lang="en-US" dirty="0" smtClean="0"/>
              <a:t>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648700" cy="5295895"/>
          </a:xfrm>
        </p:spPr>
        <p:txBody>
          <a:bodyPr>
            <a:normAutofit/>
          </a:bodyPr>
          <a:lstStyle/>
          <a:p>
            <a:pPr marL="174625" indent="-174625"/>
            <a:r>
              <a:rPr lang="en-US" dirty="0" smtClean="0"/>
              <a:t>Code is available at</a:t>
            </a:r>
            <a:r>
              <a:rPr lang="pt-BR" dirty="0" smtClean="0"/>
              <a:t>:</a:t>
            </a:r>
          </a:p>
          <a:p>
            <a:pPr lvl="1"/>
            <a:r>
              <a:rPr lang="pt-BR" dirty="0"/>
              <a:t>https://github.com/arturjordao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99368" y="3086773"/>
            <a:ext cx="2107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Pruning Filters</a:t>
            </a:r>
            <a:endParaRPr lang="pt-BR" sz="1400" dirty="0"/>
          </a:p>
        </p:txBody>
      </p:sp>
      <p:sp>
        <p:nvSpPr>
          <p:cNvPr id="7" name="Rectangle 6"/>
          <p:cNvSpPr/>
          <p:nvPr/>
        </p:nvSpPr>
        <p:spPr>
          <a:xfrm>
            <a:off x="6750047" y="3086773"/>
            <a:ext cx="2107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CIPLS</a:t>
            </a:r>
            <a:endParaRPr lang="pt-BR" sz="1400" dirty="0"/>
          </a:p>
        </p:txBody>
      </p:sp>
      <p:sp>
        <p:nvSpPr>
          <p:cNvPr id="8" name="Rectangle 7"/>
          <p:cNvSpPr/>
          <p:nvPr/>
        </p:nvSpPr>
        <p:spPr>
          <a:xfrm>
            <a:off x="-394488" y="3086773"/>
            <a:ext cx="30777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Latent </a:t>
            </a:r>
            <a:r>
              <a:rPr lang="en-US" sz="1400" dirty="0" err="1" smtClean="0"/>
              <a:t>HyperNet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1" y="3383180"/>
            <a:ext cx="1724025" cy="1714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26" y="3354605"/>
            <a:ext cx="1743075" cy="1771650"/>
          </a:xfrm>
          <a:prstGeom prst="rect">
            <a:avLst/>
          </a:prstGeom>
        </p:spPr>
      </p:pic>
      <p:sp>
        <p:nvSpPr>
          <p:cNvPr id="17" name="Rectangle 10"/>
          <p:cNvSpPr/>
          <p:nvPr/>
        </p:nvSpPr>
        <p:spPr>
          <a:xfrm>
            <a:off x="4512801" y="3086773"/>
            <a:ext cx="21073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Pruning </a:t>
            </a:r>
            <a:r>
              <a:rPr lang="en-US" sz="1400" dirty="0" smtClean="0"/>
              <a:t>Layers</a:t>
            </a:r>
            <a:endParaRPr lang="pt-BR" sz="14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721" y="3373655"/>
            <a:ext cx="1733550" cy="17335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392" y="3359368"/>
            <a:ext cx="17907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Additional Slides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900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Dimensionality Reduction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191500" cy="5426077"/>
          </a:xfrm>
        </p:spPr>
        <p:txBody>
          <a:bodyPr>
            <a:normAutofit/>
          </a:bodyPr>
          <a:lstStyle/>
          <a:p>
            <a:r>
              <a:rPr lang="en-US" dirty="0" smtClean="0"/>
              <a:t>Unfeasible for </a:t>
            </a:r>
            <a:r>
              <a:rPr lang="en-US" dirty="0"/>
              <a:t>large datasets (e.g., </a:t>
            </a:r>
            <a:r>
              <a:rPr lang="en-US" dirty="0" err="1"/>
              <a:t>ImageNet</a:t>
            </a:r>
            <a:r>
              <a:rPr lang="en-US" dirty="0"/>
              <a:t>) since all the data need to be available in </a:t>
            </a:r>
            <a:r>
              <a:rPr lang="en-US" dirty="0" smtClean="0"/>
              <a:t>advance</a:t>
            </a:r>
          </a:p>
          <a:p>
            <a:pPr lvl="1"/>
            <a:r>
              <a:rPr lang="en-US" dirty="0" smtClean="0"/>
              <a:t>Memory constraints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en-US" dirty="0" smtClean="0"/>
              <a:t>Incremental </a:t>
            </a:r>
            <a:r>
              <a:rPr lang="en-US" dirty="0"/>
              <a:t>dimensionality reduction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Find </a:t>
            </a:r>
            <a:r>
              <a:rPr lang="en-US" dirty="0"/>
              <a:t>the </a:t>
            </a:r>
            <a:r>
              <a:rPr lang="en-US" dirty="0" smtClean="0"/>
              <a:t>latent space using </a:t>
            </a:r>
            <a:r>
              <a:rPr lang="en-US" dirty="0"/>
              <a:t>a single data sample at a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some properties of the traditional dimensionality reduction </a:t>
            </a:r>
            <a:r>
              <a:rPr lang="en-US" dirty="0" smtClean="0"/>
              <a:t>methods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en-US" dirty="0"/>
              <a:t>Most incremental </a:t>
            </a:r>
            <a:r>
              <a:rPr lang="en-US" dirty="0" smtClean="0"/>
              <a:t>Partial Least Squares </a:t>
            </a:r>
            <a:r>
              <a:rPr lang="en-US" dirty="0"/>
              <a:t>are computationally </a:t>
            </a:r>
            <a:r>
              <a:rPr lang="en-US" dirty="0" smtClean="0"/>
              <a:t>inefficient and do not preserve all the </a:t>
            </a:r>
            <a:r>
              <a:rPr lang="en-US" dirty="0"/>
              <a:t>properties of </a:t>
            </a:r>
            <a:r>
              <a:rPr lang="en-US" dirty="0" smtClean="0"/>
              <a:t>PLS</a:t>
            </a:r>
          </a:p>
        </p:txBody>
      </p:sp>
    </p:spTree>
    <p:extLst>
      <p:ext uri="{BB962C8B-B14F-4D97-AF65-F5344CB8AC3E}">
        <p14:creationId xmlns:p14="http://schemas.microsoft.com/office/powerpoint/2010/main" val="19559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>
                <a:effectLst/>
              </a:rPr>
              <a:t>Thesis Statement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76250" y="1067255"/>
            <a:ext cx="8191500" cy="524951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 algn="ctr">
              <a:buNone/>
            </a:pPr>
            <a:endParaRPr lang="en-US" sz="2000" i="1" dirty="0" smtClean="0"/>
          </a:p>
          <a:p>
            <a:pPr marL="0" indent="0" algn="ctr">
              <a:buNone/>
            </a:pPr>
            <a:endParaRPr lang="en-US" sz="2000" i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i="1" dirty="0" smtClean="0"/>
              <a:t>The </a:t>
            </a:r>
            <a:r>
              <a:rPr lang="en-US" sz="2000" i="1" dirty="0"/>
              <a:t>importance of structures (neurons or layers) composing a </a:t>
            </a:r>
            <a:r>
              <a:rPr lang="en-US" sz="2000" i="1" dirty="0" smtClean="0"/>
              <a:t>convolutional network </a:t>
            </a:r>
            <a:r>
              <a:rPr lang="en-US" sz="2000" i="1" dirty="0"/>
              <a:t>can be effectively estimated with Partial Least Squares, which </a:t>
            </a:r>
            <a:r>
              <a:rPr lang="en-US" sz="2000" i="1" dirty="0" smtClean="0"/>
              <a:t>in turn </a:t>
            </a:r>
            <a:r>
              <a:rPr lang="en-US" sz="2000" i="1" dirty="0"/>
              <a:t>can be computed incrementally without degrading its </a:t>
            </a:r>
            <a:r>
              <a:rPr lang="en-US" sz="2000" i="1" dirty="0" smtClean="0"/>
              <a:t>discriminative information</a:t>
            </a:r>
            <a:r>
              <a:rPr lang="en-US" sz="2000" i="1" dirty="0"/>
              <a:t>. With </a:t>
            </a:r>
            <a:r>
              <a:rPr lang="en-US" sz="2000" i="1" dirty="0" smtClean="0"/>
              <a:t>the estimation of this importance, </a:t>
            </a:r>
            <a:r>
              <a:rPr lang="en-US" sz="2000" i="1" dirty="0"/>
              <a:t>it is possible to obtain </a:t>
            </a:r>
            <a:r>
              <a:rPr lang="en-US" sz="2000" i="1" dirty="0" smtClean="0"/>
              <a:t>high-performance </a:t>
            </a:r>
            <a:r>
              <a:rPr lang="en-US" sz="2000" i="1" dirty="0"/>
              <a:t>convolutional networks by removing, inserting or </a:t>
            </a:r>
            <a:r>
              <a:rPr lang="en-US" sz="2000" i="1" dirty="0" smtClean="0"/>
              <a:t>combining structures</a:t>
            </a:r>
          </a:p>
        </p:txBody>
      </p:sp>
    </p:spTree>
    <p:extLst>
      <p:ext uri="{BB962C8B-B14F-4D97-AF65-F5344CB8AC3E}">
        <p14:creationId xmlns:p14="http://schemas.microsoft.com/office/powerpoint/2010/main" val="2026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Projection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8"/>
              <p:cNvSpPr txBox="1">
                <a:spLocks/>
              </p:cNvSpPr>
              <p:nvPr/>
            </p:nvSpPr>
            <p:spPr>
              <a:xfrm>
                <a:off x="5326662" y="3247477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662" y="3247477"/>
                <a:ext cx="357078" cy="3115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8"/>
              <p:cNvSpPr txBox="1">
                <a:spLocks/>
              </p:cNvSpPr>
              <p:nvPr/>
            </p:nvSpPr>
            <p:spPr>
              <a:xfrm>
                <a:off x="3583080" y="3247477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80" y="3247477"/>
                <a:ext cx="357078" cy="3115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8"/>
              <p:cNvSpPr txBox="1">
                <a:spLocks/>
              </p:cNvSpPr>
              <p:nvPr/>
            </p:nvSpPr>
            <p:spPr>
              <a:xfrm>
                <a:off x="3893529" y="3247477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29" y="3247477"/>
                <a:ext cx="357078" cy="31157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8"/>
              <p:cNvSpPr txBox="1">
                <a:spLocks/>
              </p:cNvSpPr>
              <p:nvPr/>
            </p:nvSpPr>
            <p:spPr>
              <a:xfrm>
                <a:off x="5012438" y="3247477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438" y="3247477"/>
                <a:ext cx="357078" cy="31157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8"/>
              <p:cNvSpPr txBox="1">
                <a:spLocks/>
              </p:cNvSpPr>
              <p:nvPr/>
            </p:nvSpPr>
            <p:spPr>
              <a:xfrm>
                <a:off x="3253585" y="3247477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85" y="3247477"/>
                <a:ext cx="357078" cy="3115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2648796" y="2287588"/>
            <a:ext cx="3607940" cy="515421"/>
            <a:chOff x="2082434" y="2185988"/>
            <a:chExt cx="3607940" cy="515421"/>
          </a:xfrm>
        </p:grpSpPr>
        <p:sp>
          <p:nvSpPr>
            <p:cNvPr id="3" name="Rectangle 2"/>
            <p:cNvSpPr/>
            <p:nvPr/>
          </p:nvSpPr>
          <p:spPr>
            <a:xfrm>
              <a:off x="208243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59785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1327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2869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14411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5953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4954" y="2185988"/>
              <a:ext cx="515420" cy="515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195056" y="4129592"/>
            <a:ext cx="515420" cy="515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1" name="Straight Arrow Connector 20"/>
          <p:cNvCxnSpPr>
            <a:stCxn id="3" idx="2"/>
            <a:endCxn id="13" idx="0"/>
          </p:cNvCxnSpPr>
          <p:nvPr/>
        </p:nvCxnSpPr>
        <p:spPr>
          <a:xfrm>
            <a:off x="2906506" y="2803009"/>
            <a:ext cx="154626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13" idx="0"/>
          </p:cNvCxnSpPr>
          <p:nvPr/>
        </p:nvCxnSpPr>
        <p:spPr>
          <a:xfrm>
            <a:off x="3421926" y="2803009"/>
            <a:ext cx="103084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  <a:endCxn id="13" idx="0"/>
          </p:cNvCxnSpPr>
          <p:nvPr/>
        </p:nvCxnSpPr>
        <p:spPr>
          <a:xfrm>
            <a:off x="3937346" y="2803009"/>
            <a:ext cx="51542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13" idx="0"/>
          </p:cNvCxnSpPr>
          <p:nvPr/>
        </p:nvCxnSpPr>
        <p:spPr>
          <a:xfrm>
            <a:off x="4452766" y="2803009"/>
            <a:ext cx="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  <a:endCxn id="13" idx="0"/>
          </p:cNvCxnSpPr>
          <p:nvPr/>
        </p:nvCxnSpPr>
        <p:spPr>
          <a:xfrm flipH="1">
            <a:off x="4452766" y="2803009"/>
            <a:ext cx="51542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2"/>
            <a:endCxn id="13" idx="0"/>
          </p:cNvCxnSpPr>
          <p:nvPr/>
        </p:nvCxnSpPr>
        <p:spPr>
          <a:xfrm flipH="1">
            <a:off x="4452766" y="2803009"/>
            <a:ext cx="103084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2"/>
            <a:endCxn id="13" idx="0"/>
          </p:cNvCxnSpPr>
          <p:nvPr/>
        </p:nvCxnSpPr>
        <p:spPr>
          <a:xfrm flipH="1">
            <a:off x="4452766" y="2803009"/>
            <a:ext cx="1546260" cy="13265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8"/>
              <p:cNvSpPr txBox="1">
                <a:spLocks/>
              </p:cNvSpPr>
              <p:nvPr/>
            </p:nvSpPr>
            <p:spPr>
              <a:xfrm>
                <a:off x="6028403" y="3180431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403" y="3180431"/>
                <a:ext cx="357078" cy="311579"/>
              </a:xfrm>
              <a:prstGeom prst="rect">
                <a:avLst/>
              </a:prstGeom>
              <a:blipFill rotWithShape="0">
                <a:blip r:embed="rId8"/>
                <a:stretch>
                  <a:fillRect l="-8621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Slide Number Placeholder 4"/>
          <p:cNvSpPr txBox="1">
            <a:spLocks/>
          </p:cNvSpPr>
          <p:nvPr/>
        </p:nvSpPr>
        <p:spPr>
          <a:xfrm>
            <a:off x="3366309" y="4644625"/>
            <a:ext cx="2229597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Projected Sample</a:t>
            </a:r>
          </a:p>
        </p:txBody>
      </p:sp>
      <p:sp>
        <p:nvSpPr>
          <p:cNvPr id="42" name="Rectangle 41"/>
          <p:cNvSpPr/>
          <p:nvPr/>
        </p:nvSpPr>
        <p:spPr>
          <a:xfrm rot="16200000">
            <a:off x="4255168" y="1856163"/>
            <a:ext cx="354229" cy="305155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lide Number Placeholder 4"/>
          <p:cNvSpPr txBox="1">
            <a:spLocks/>
          </p:cNvSpPr>
          <p:nvPr/>
        </p:nvSpPr>
        <p:spPr>
          <a:xfrm>
            <a:off x="3266808" y="1996253"/>
            <a:ext cx="242859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High-Dimensional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8"/>
              <p:cNvSpPr txBox="1">
                <a:spLocks/>
              </p:cNvSpPr>
              <p:nvPr/>
            </p:nvSpPr>
            <p:spPr>
              <a:xfrm>
                <a:off x="5577808" y="1964752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08" y="1964752"/>
                <a:ext cx="357078" cy="311579"/>
              </a:xfrm>
              <a:prstGeom prst="rect">
                <a:avLst/>
              </a:prstGeom>
              <a:blipFill rotWithShape="0"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8"/>
              <p:cNvSpPr txBox="1">
                <a:spLocks/>
              </p:cNvSpPr>
              <p:nvPr/>
            </p:nvSpPr>
            <p:spPr>
              <a:xfrm>
                <a:off x="4739962" y="4221390"/>
                <a:ext cx="1755243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𝑥𝑤</m:t>
                      </m:r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962" y="4221390"/>
                <a:ext cx="1755243" cy="311579"/>
              </a:xfrm>
              <a:prstGeom prst="rect">
                <a:avLst/>
              </a:prstGeom>
              <a:blipFill rotWithShape="0">
                <a:blip r:embed="rId10"/>
                <a:stretch>
                  <a:fillRect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2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8"/>
              <p:cNvSpPr txBox="1">
                <a:spLocks/>
              </p:cNvSpPr>
              <p:nvPr/>
            </p:nvSpPr>
            <p:spPr>
              <a:xfrm>
                <a:off x="3737403" y="4953413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03" y="4953413"/>
                <a:ext cx="357078" cy="311579"/>
              </a:xfrm>
              <a:prstGeom prst="rect">
                <a:avLst/>
              </a:prstGeom>
              <a:blipFill rotWithShape="0">
                <a:blip r:embed="rId3"/>
                <a:stretch>
                  <a:fillRect l="-3390" b="-39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8"/>
              <p:cNvSpPr txBox="1">
                <a:spLocks/>
              </p:cNvSpPr>
              <p:nvPr/>
            </p:nvSpPr>
            <p:spPr>
              <a:xfrm>
                <a:off x="1667335" y="5498534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335" y="5498534"/>
                <a:ext cx="357078" cy="311579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8"/>
              <p:cNvSpPr txBox="1">
                <a:spLocks/>
              </p:cNvSpPr>
              <p:nvPr/>
            </p:nvSpPr>
            <p:spPr>
              <a:xfrm>
                <a:off x="6509531" y="5498535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531" y="5498535"/>
                <a:ext cx="357078" cy="311579"/>
              </a:xfrm>
              <a:prstGeom prst="rect">
                <a:avLst/>
              </a:prstGeom>
              <a:blipFill rotWithShape="0">
                <a:blip r:embed="rId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8"/>
              <p:cNvSpPr txBox="1">
                <a:spLocks/>
              </p:cNvSpPr>
              <p:nvPr/>
            </p:nvSpPr>
            <p:spPr>
              <a:xfrm>
                <a:off x="7063886" y="4960022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86" y="4960022"/>
                <a:ext cx="357078" cy="311579"/>
              </a:xfrm>
              <a:prstGeom prst="rect">
                <a:avLst/>
              </a:prstGeom>
              <a:blipFill rotWithShape="0"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8"/>
              <p:cNvSpPr txBox="1">
                <a:spLocks/>
              </p:cNvSpPr>
              <p:nvPr/>
            </p:nvSpPr>
            <p:spPr>
              <a:xfrm>
                <a:off x="7063886" y="1983631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86" y="1983631"/>
                <a:ext cx="357078" cy="311579"/>
              </a:xfrm>
              <a:prstGeom prst="rect">
                <a:avLst/>
              </a:prstGeom>
              <a:blipFill rotWithShape="0">
                <a:blip r:embed="rId7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8"/>
              <p:cNvSpPr txBox="1">
                <a:spLocks/>
              </p:cNvSpPr>
              <p:nvPr/>
            </p:nvSpPr>
            <p:spPr>
              <a:xfrm>
                <a:off x="6483328" y="4513120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28" y="4513120"/>
                <a:ext cx="357078" cy="311579"/>
              </a:xfrm>
              <a:prstGeom prst="rect">
                <a:avLst/>
              </a:prstGeom>
              <a:blipFill rotWithShape="0"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8"/>
              <p:cNvSpPr txBox="1">
                <a:spLocks/>
              </p:cNvSpPr>
              <p:nvPr/>
            </p:nvSpPr>
            <p:spPr>
              <a:xfrm>
                <a:off x="4871727" y="4510580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727" y="4510580"/>
                <a:ext cx="357078" cy="311579"/>
              </a:xfrm>
              <a:prstGeom prst="rect">
                <a:avLst/>
              </a:prstGeom>
              <a:blipFill rotWithShape="0"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8"/>
              <p:cNvSpPr txBox="1">
                <a:spLocks/>
              </p:cNvSpPr>
              <p:nvPr/>
            </p:nvSpPr>
            <p:spPr>
              <a:xfrm>
                <a:off x="5402587" y="1969283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587" y="1969283"/>
                <a:ext cx="357078" cy="311579"/>
              </a:xfrm>
              <a:prstGeom prst="rect">
                <a:avLst/>
              </a:prstGeom>
              <a:blipFill rotWithShape="0"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8"/>
              <p:cNvSpPr txBox="1">
                <a:spLocks/>
              </p:cNvSpPr>
              <p:nvPr/>
            </p:nvSpPr>
            <p:spPr>
              <a:xfrm>
                <a:off x="3737403" y="1983631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03" y="1983631"/>
                <a:ext cx="357078" cy="311579"/>
              </a:xfrm>
              <a:prstGeom prst="rect">
                <a:avLst/>
              </a:prstGeom>
              <a:blipFill rotWithShape="0">
                <a:blip r:embed="rId11"/>
                <a:stretch>
                  <a:fillRect l="-3390" b="-3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8"/>
              <p:cNvSpPr txBox="1">
                <a:spLocks/>
              </p:cNvSpPr>
              <p:nvPr/>
            </p:nvSpPr>
            <p:spPr>
              <a:xfrm>
                <a:off x="1666418" y="4507000"/>
                <a:ext cx="357078" cy="31157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418" y="4507000"/>
                <a:ext cx="357078" cy="311579"/>
              </a:xfrm>
              <a:prstGeom prst="rect">
                <a:avLst/>
              </a:prstGeom>
              <a:blipFill rotWithShape="0">
                <a:blip r:embed="rId1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Partial Least Squares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01576" y="2280863"/>
                <a:ext cx="2065106" cy="2537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576" y="2280863"/>
                <a:ext cx="2065106" cy="25377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112562" y="2280862"/>
                <a:ext cx="468564" cy="25377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25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62" y="2280862"/>
                <a:ext cx="468564" cy="253771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 rot="16200000">
                <a:off x="2676421" y="4475508"/>
                <a:ext cx="515420" cy="2065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76421" y="4475508"/>
                <a:ext cx="515420" cy="206510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727005" y="2280863"/>
                <a:ext cx="515420" cy="253771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005" y="2280863"/>
                <a:ext cx="515420" cy="253771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727005" y="5250350"/>
                <a:ext cx="515420" cy="5154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005" y="5250350"/>
                <a:ext cx="515420" cy="51542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9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Partial Least Squares</a:t>
            </a:r>
            <a:endParaRPr lang="en-US" b="1" dirty="0">
              <a:effectLst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14300" y="1473619"/>
            <a:ext cx="5669828" cy="4109698"/>
            <a:chOff x="354106" y="1297406"/>
            <a:chExt cx="5669828" cy="4109698"/>
          </a:xfrm>
        </p:grpSpPr>
        <p:cxnSp>
          <p:nvCxnSpPr>
            <p:cNvPr id="12" name="Straight Connector 18"/>
            <p:cNvCxnSpPr/>
            <p:nvPr/>
          </p:nvCxnSpPr>
          <p:spPr>
            <a:xfrm flipH="1" flipV="1">
              <a:off x="751421" y="1672591"/>
              <a:ext cx="3862694" cy="134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9"/>
            <p:cNvCxnSpPr/>
            <p:nvPr/>
          </p:nvCxnSpPr>
          <p:spPr>
            <a:xfrm flipH="1" flipV="1">
              <a:off x="751419" y="1360292"/>
              <a:ext cx="3862696" cy="10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8"/>
            <p:cNvSpPr txBox="1">
              <a:spLocks/>
            </p:cNvSpPr>
            <p:nvPr/>
          </p:nvSpPr>
          <p:spPr>
            <a:xfrm>
              <a:off x="715857" y="1297406"/>
              <a:ext cx="4681683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dirty="0" smtClean="0">
                  <a:solidFill>
                    <a:schemeClr val="tx1"/>
                  </a:solidFill>
                </a:rPr>
                <a:t>PLS1 Algorithm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2"/>
            <p:cNvCxnSpPr/>
            <p:nvPr/>
          </p:nvCxnSpPr>
          <p:spPr>
            <a:xfrm flipH="1">
              <a:off x="943317" y="2071640"/>
              <a:ext cx="6595" cy="2925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/>
            <p:cNvCxnSpPr/>
            <p:nvPr/>
          </p:nvCxnSpPr>
          <p:spPr>
            <a:xfrm flipH="1">
              <a:off x="820490" y="5303491"/>
              <a:ext cx="3820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1079632" y="2180838"/>
              <a:ext cx="4944302" cy="2975196"/>
              <a:chOff x="5461132" y="1909041"/>
              <a:chExt cx="4944302" cy="29751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1909041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1909041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2859226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2859226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3307517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3307517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3760928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3760928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4241471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4241471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2382634"/>
                    <a:ext cx="4944302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sSubSup>
                            <m:sSubSup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2382634"/>
                    <a:ext cx="4944302" cy="6427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/>
                <p:cNvSpPr txBox="1">
                  <a:spLocks/>
                </p:cNvSpPr>
                <p:nvPr/>
              </p:nvSpPr>
              <p:spPr>
                <a:xfrm>
                  <a:off x="354106" y="1785987"/>
                  <a:ext cx="2326845" cy="456488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lvl="1" indent="0">
                    <a:buNone/>
                  </a:pPr>
                  <a:r>
                    <a:rPr lang="en-US" b="1" dirty="0" smtClean="0">
                      <a:solidFill>
                        <a:schemeClr val="tx1"/>
                      </a:solidFill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b="1" dirty="0" smtClean="0">
                      <a:solidFill>
                        <a:schemeClr val="tx1"/>
                      </a:solidFill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b="1" dirty="0" smtClean="0">
                      <a:solidFill>
                        <a:schemeClr val="tx1"/>
                      </a:solidFill>
                    </a:rPr>
                    <a:t> do</a:t>
                  </a:r>
                  <a:endParaRPr lang="pt-BR" sz="2000" b="1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06" y="1785987"/>
                  <a:ext cx="2326845" cy="45648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354106" y="4950616"/>
              <a:ext cx="2326845" cy="45648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lvl="1" indent="0">
                <a:buNone/>
              </a:pPr>
              <a:r>
                <a:rPr lang="pt-BR" b="1" dirty="0" err="1" smtClean="0">
                  <a:solidFill>
                    <a:schemeClr val="tx1"/>
                  </a:solidFill>
                </a:rPr>
                <a:t>end</a:t>
              </a:r>
              <a:endParaRPr lang="pt-BR" sz="2000" b="1" dirty="0" smtClean="0">
                <a:solidFill>
                  <a:schemeClr val="tx1"/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59875" y="1473619"/>
            <a:ext cx="5043434" cy="4995523"/>
            <a:chOff x="354106" y="1297406"/>
            <a:chExt cx="5043434" cy="4995523"/>
          </a:xfrm>
        </p:grpSpPr>
        <p:cxnSp>
          <p:nvCxnSpPr>
            <p:cNvPr id="43" name="Straight Connector 18"/>
            <p:cNvCxnSpPr/>
            <p:nvPr/>
          </p:nvCxnSpPr>
          <p:spPr>
            <a:xfrm flipH="1" flipV="1">
              <a:off x="751421" y="1672591"/>
              <a:ext cx="3862694" cy="134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19"/>
            <p:cNvCxnSpPr/>
            <p:nvPr/>
          </p:nvCxnSpPr>
          <p:spPr>
            <a:xfrm flipH="1" flipV="1">
              <a:off x="751419" y="1360292"/>
              <a:ext cx="3862696" cy="10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tent Placeholder 8"/>
            <p:cNvSpPr txBox="1">
              <a:spLocks/>
            </p:cNvSpPr>
            <p:nvPr/>
          </p:nvSpPr>
          <p:spPr>
            <a:xfrm>
              <a:off x="715857" y="1297406"/>
              <a:ext cx="4681683" cy="32578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rtl="0" eaLnBrk="1" fontAlgn="base" hangingPunct="1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mtClean="0">
                  <a:solidFill>
                    <a:schemeClr val="tx1"/>
                  </a:solidFill>
                </a:rPr>
                <a:t>PLS2 </a:t>
              </a:r>
              <a:r>
                <a:rPr lang="en-US" dirty="0" smtClean="0">
                  <a:solidFill>
                    <a:schemeClr val="tx1"/>
                  </a:solidFill>
                </a:rPr>
                <a:t>Algorithm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12"/>
            <p:cNvCxnSpPr/>
            <p:nvPr/>
          </p:nvCxnSpPr>
          <p:spPr>
            <a:xfrm>
              <a:off x="949913" y="2071640"/>
              <a:ext cx="8468" cy="3801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8"/>
            <p:cNvCxnSpPr/>
            <p:nvPr/>
          </p:nvCxnSpPr>
          <p:spPr>
            <a:xfrm flipH="1">
              <a:off x="820490" y="6151216"/>
              <a:ext cx="3820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/>
            <p:cNvGrpSpPr/>
            <p:nvPr/>
          </p:nvGrpSpPr>
          <p:grpSpPr>
            <a:xfrm>
              <a:off x="1079632" y="2111460"/>
              <a:ext cx="3990458" cy="4082799"/>
              <a:chOff x="5461132" y="1839663"/>
              <a:chExt cx="3990458" cy="40827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ontent Placeholder 2"/>
                  <p:cNvSpPr txBox="1">
                    <a:spLocks/>
                  </p:cNvSpPr>
                  <p:nvPr/>
                </p:nvSpPr>
                <p:spPr>
                  <a:xfrm>
                    <a:off x="5889757" y="2482124"/>
                    <a:ext cx="3561833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oMath>
                      </m:oMathPara>
                    </a14:m>
                    <a:endParaRPr lang="en-US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1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757" y="2482124"/>
                    <a:ext cx="3561833" cy="6427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ontent Placeholder 2"/>
                  <p:cNvSpPr txBox="1">
                    <a:spLocks/>
                  </p:cNvSpPr>
                  <p:nvPr/>
                </p:nvSpPr>
                <p:spPr>
                  <a:xfrm>
                    <a:off x="5509143" y="2193106"/>
                    <a:ext cx="3791899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𝑅𝑒𝑝𝑒𝑎𝑡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𝑢𝑛𝑡𝑖𝑙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𝑐𝑜𝑛𝑣𝑒𝑟𝑔𝑒𝑛𝑐𝑒</m:t>
                          </m:r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2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9143" y="2193106"/>
                    <a:ext cx="3791899" cy="642766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6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Content Placeholder 2"/>
                  <p:cNvSpPr txBox="1">
                    <a:spLocks/>
                  </p:cNvSpPr>
                  <p:nvPr/>
                </p:nvSpPr>
                <p:spPr>
                  <a:xfrm>
                    <a:off x="5889757" y="3336034"/>
                    <a:ext cx="3561833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3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757" y="3336034"/>
                    <a:ext cx="3561833" cy="64276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4799153"/>
                    <a:ext cx="3206668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4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4799153"/>
                    <a:ext cx="3206668" cy="64276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5279696"/>
                    <a:ext cx="3206668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bSup>
                            <m:sSub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5279696"/>
                    <a:ext cx="3206668" cy="642766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ontent Placeholder 2"/>
                  <p:cNvSpPr txBox="1">
                    <a:spLocks/>
                  </p:cNvSpPr>
                  <p:nvPr/>
                </p:nvSpPr>
                <p:spPr>
                  <a:xfrm>
                    <a:off x="5889757" y="2908788"/>
                    <a:ext cx="3206668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sSubSup>
                            <m:sSubSupPr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757" y="2908788"/>
                    <a:ext cx="3206668" cy="642766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Content Placeholder 2"/>
                  <p:cNvSpPr txBox="1">
                    <a:spLocks/>
                  </p:cNvSpPr>
                  <p:nvPr/>
                </p:nvSpPr>
                <p:spPr>
                  <a:xfrm>
                    <a:off x="5509143" y="1839663"/>
                    <a:ext cx="3206668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𝑖𝑛𝑖𝑡𝑖𝑎𝑙𝑖𝑧𝑒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𝑛𝑥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9143" y="1839663"/>
                    <a:ext cx="3206668" cy="642766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Content Placeholder 2"/>
                  <p:cNvSpPr txBox="1">
                    <a:spLocks/>
                  </p:cNvSpPr>
                  <p:nvPr/>
                </p:nvSpPr>
                <p:spPr>
                  <a:xfrm>
                    <a:off x="5889756" y="3803436"/>
                    <a:ext cx="3561833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89756" y="3803436"/>
                    <a:ext cx="3561833" cy="642766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Content Placeholder 2"/>
                  <p:cNvSpPr txBox="1">
                    <a:spLocks/>
                  </p:cNvSpPr>
                  <p:nvPr/>
                </p:nvSpPr>
                <p:spPr>
                  <a:xfrm>
                    <a:off x="5461132" y="4385164"/>
                    <a:ext cx="3561833" cy="642766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Calibri" panose="020F050202020403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b="0" i="1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1132" y="4385164"/>
                    <a:ext cx="3561833" cy="642766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ontent Placeholder 2"/>
                <p:cNvSpPr txBox="1">
                  <a:spLocks/>
                </p:cNvSpPr>
                <p:nvPr/>
              </p:nvSpPr>
              <p:spPr>
                <a:xfrm>
                  <a:off x="354106" y="1785987"/>
                  <a:ext cx="2326845" cy="456488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lvl="1" indent="0">
                    <a:buNone/>
                  </a:pPr>
                  <a:r>
                    <a:rPr lang="en-US" b="1" dirty="0" smtClean="0">
                      <a:solidFill>
                        <a:schemeClr val="tx1"/>
                      </a:solidFill>
                    </a:rPr>
                    <a:t>for </a:t>
                  </a:r>
                  <a14:m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b="1" dirty="0" smtClean="0">
                      <a:solidFill>
                        <a:schemeClr val="tx1"/>
                      </a:solidFill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lang="en-US" b="1" dirty="0" smtClean="0">
                      <a:solidFill>
                        <a:schemeClr val="tx1"/>
                      </a:solidFill>
                    </a:rPr>
                    <a:t> do</a:t>
                  </a:r>
                  <a:endParaRPr lang="pt-BR" sz="2000" b="1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106" y="1785987"/>
                  <a:ext cx="2326845" cy="456488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354106" y="5836441"/>
              <a:ext cx="2326845" cy="45648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lvl="1" indent="0">
                <a:buNone/>
              </a:pPr>
              <a:r>
                <a:rPr lang="pt-BR" b="1" dirty="0" err="1" smtClean="0">
                  <a:solidFill>
                    <a:schemeClr val="tx1"/>
                  </a:solidFill>
                </a:rPr>
                <a:t>end</a:t>
              </a:r>
              <a:endParaRPr lang="pt-BR" sz="2000" b="1" dirty="0" smtClean="0">
                <a:solidFill>
                  <a:schemeClr val="tx1"/>
                </a:solidFill>
              </a:endParaRPr>
            </a:p>
            <a:p>
              <a:pPr marL="0" indent="0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12"/>
            <p:cNvCxnSpPr/>
            <p:nvPr/>
          </p:nvCxnSpPr>
          <p:spPr>
            <a:xfrm>
              <a:off x="1387276" y="2800544"/>
              <a:ext cx="6656" cy="1623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820490" y="4399422"/>
              <a:ext cx="2326845" cy="45648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0050" lvl="1" indent="0">
                <a:buNone/>
              </a:pPr>
              <a:r>
                <a:rPr lang="pt-BR" b="1" dirty="0" err="1" smtClean="0">
                  <a:solidFill>
                    <a:schemeClr val="tx1"/>
                  </a:solidFill>
                </a:rPr>
                <a:t>end</a:t>
              </a:r>
              <a:endParaRPr lang="pt-BR" sz="2000" b="1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6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Variable Importance in Projection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457200" y="1795710"/>
                <a:ext cx="9574174" cy="379991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4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nary>
                            <m:naryPr>
                              <m:chr m:val="∑"/>
                              <m:ctrlPr>
                                <a:rPr lang="pt-BR" sz="4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4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>
                                <m:sSubPr>
                                  <m:ctrlP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p>
                                <m:sSupPr>
                                  <m:ctrlP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lang="pt-BR" sz="4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4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sz="4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  <m:sup>
                                  <m:r>
                                    <a:rPr lang="pt-BR" sz="4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4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4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4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4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4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r>
                                    <a:rPr lang="pt-BR" sz="4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pt-BR" sz="4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4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pt-BR" sz="4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pt-BR" sz="4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40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4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4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95710"/>
                <a:ext cx="9574174" cy="3799910"/>
              </a:xfrm>
              <a:prstGeom prst="rect">
                <a:avLst/>
              </a:prstGeom>
              <a:blipFill rotWithShape="0">
                <a:blip r:embed="rId3"/>
                <a:stretch>
                  <a:fillRect t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8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PLS vs. CCA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39172" y="2163890"/>
                <a:ext cx="4280814" cy="96527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𝑐𝑜𝑟𝑟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𝑐𝑜𝑣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𝑣𝑎𝑟</m:t>
                          </m:r>
                          <m:d>
                            <m:d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2" y="2163890"/>
                <a:ext cx="4280814" cy="9652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39171" y="4759630"/>
                <a:ext cx="6490393" cy="96527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1" y="4759630"/>
                <a:ext cx="6490393" cy="96527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5584596" y="2301987"/>
            <a:ext cx="3386848" cy="2720368"/>
            <a:chOff x="5470296" y="2301987"/>
            <a:chExt cx="3386848" cy="2720368"/>
          </a:xfrm>
        </p:grpSpPr>
        <p:sp>
          <p:nvSpPr>
            <p:cNvPr id="6" name="Oval 5"/>
            <p:cNvSpPr/>
            <p:nvPr/>
          </p:nvSpPr>
          <p:spPr>
            <a:xfrm>
              <a:off x="7712985" y="3975569"/>
              <a:ext cx="76180" cy="8365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/>
            <p:cNvSpPr/>
            <p:nvPr/>
          </p:nvSpPr>
          <p:spPr>
            <a:xfrm>
              <a:off x="7526237" y="3975569"/>
              <a:ext cx="76180" cy="8365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24215" y="3976214"/>
              <a:ext cx="64063" cy="72908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5837306" y="4758912"/>
              <a:ext cx="2996954" cy="718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842134" y="2304015"/>
              <a:ext cx="2931" cy="245489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6318928" y="2309306"/>
              <a:ext cx="1538" cy="244757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329140" y="2330126"/>
              <a:ext cx="708" cy="2426758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827049" y="2301987"/>
              <a:ext cx="2931" cy="2454896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319380" y="2309306"/>
              <a:ext cx="12663" cy="244757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845607" y="2792107"/>
              <a:ext cx="3006083" cy="72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45065" y="3281823"/>
              <a:ext cx="3004241" cy="640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845065" y="3772794"/>
              <a:ext cx="2989197" cy="10116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5857262" y="4271905"/>
              <a:ext cx="2976998" cy="4275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51061" y="2312568"/>
              <a:ext cx="3006083" cy="720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834260" y="2309306"/>
              <a:ext cx="15046" cy="2447579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25953" y="2309306"/>
              <a:ext cx="5419" cy="244757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622520" y="3975569"/>
              <a:ext cx="76180" cy="8365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/>
            <p:cNvSpPr/>
            <p:nvPr/>
          </p:nvSpPr>
          <p:spPr>
            <a:xfrm>
              <a:off x="7952248" y="3975569"/>
              <a:ext cx="76180" cy="83655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595756" y="3976214"/>
              <a:ext cx="64063" cy="72908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04619" y="3976214"/>
              <a:ext cx="64063" cy="72908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50466" y="3976214"/>
              <a:ext cx="64063" cy="72908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Slide Number Placeholder 4"/>
                <p:cNvSpPr txBox="1">
                  <a:spLocks/>
                </p:cNvSpPr>
                <p:nvPr/>
              </p:nvSpPr>
              <p:spPr>
                <a:xfrm>
                  <a:off x="6290196" y="4689937"/>
                  <a:ext cx="2292956" cy="332418"/>
                </a:xfrm>
                <a:prstGeom prst="rect">
                  <a:avLst/>
                </a:prstGeom>
                <a:ln w="3175">
                  <a:noFill/>
                </a:ln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196" y="4689937"/>
                  <a:ext cx="2292956" cy="33241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455"/>
                  </a:stretch>
                </a:blipFill>
                <a:ln w="31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Slide Number Placeholder 4"/>
                <p:cNvSpPr txBox="1">
                  <a:spLocks/>
                </p:cNvSpPr>
                <p:nvPr/>
              </p:nvSpPr>
              <p:spPr>
                <a:xfrm rot="16200000">
                  <a:off x="4403758" y="3403956"/>
                  <a:ext cx="2465494" cy="332418"/>
                </a:xfrm>
                <a:prstGeom prst="rect">
                  <a:avLst/>
                </a:prstGeom>
                <a:ln w="3175">
                  <a:noFill/>
                </a:ln>
              </p:spPr>
              <p:txBody>
                <a:bodyPr vert="horz" lIns="91440" tIns="45720" rIns="91440" bIns="45720" rtlCol="0" anchor="ctr"/>
                <a:lstStyle>
                  <a:defPPr>
                    <a:defRPr lang="pt-BR"/>
                  </a:defPPr>
                  <a:lvl1pPr marL="0" algn="r" defTabSz="914400" rtl="0" eaLnBrk="1" latinLnBrk="0" hangingPunct="1">
                    <a:defRPr sz="1050" kern="1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Slide Number Placeholder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403758" y="3403956"/>
                  <a:ext cx="2465494" cy="33241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818"/>
                  </a:stretch>
                </a:blipFill>
                <a:ln w="31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28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b="1" dirty="0" smtClean="0">
                <a:effectLst/>
              </a:rPr>
              <a:t>Benchmarks</a:t>
            </a:r>
            <a:endParaRPr lang="en-US" b="1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67" y="1583680"/>
            <a:ext cx="6057067" cy="45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VGG16</a:t>
            </a:r>
            <a:endParaRPr lang="en-US" b="1" dirty="0">
              <a:effectLst/>
            </a:endParaRPr>
          </a:p>
        </p:txBody>
      </p:sp>
      <p:sp>
        <p:nvSpPr>
          <p:cNvPr id="57" name="Content Placeholder 2"/>
          <p:cNvSpPr>
            <a:spLocks noGrp="1"/>
          </p:cNvSpPr>
          <p:nvPr>
            <p:ph idx="1"/>
          </p:nvPr>
        </p:nvSpPr>
        <p:spPr>
          <a:xfrm>
            <a:off x="495300" y="1241423"/>
            <a:ext cx="8648700" cy="879477"/>
          </a:xfrm>
        </p:spPr>
        <p:txBody>
          <a:bodyPr>
            <a:normAutofit/>
          </a:bodyPr>
          <a:lstStyle/>
          <a:p>
            <a:pPr marL="174625" indent="-174625"/>
            <a:r>
              <a:rPr lang="en-US" dirty="0" smtClean="0"/>
              <a:t>3x3 filters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825461" y="5433506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ctangle 124"/>
          <p:cNvSpPr/>
          <p:nvPr/>
        </p:nvSpPr>
        <p:spPr>
          <a:xfrm>
            <a:off x="4526081" y="5440174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ctangle 128"/>
          <p:cNvSpPr/>
          <p:nvPr/>
        </p:nvSpPr>
        <p:spPr>
          <a:xfrm>
            <a:off x="6318351" y="5426653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Group 1"/>
          <p:cNvGrpSpPr/>
          <p:nvPr/>
        </p:nvGrpSpPr>
        <p:grpSpPr>
          <a:xfrm>
            <a:off x="231574" y="2662148"/>
            <a:ext cx="8680451" cy="2236777"/>
            <a:chOff x="398779" y="2669313"/>
            <a:chExt cx="8680451" cy="2236777"/>
          </a:xfrm>
        </p:grpSpPr>
        <p:grpSp>
          <p:nvGrpSpPr>
            <p:cNvPr id="25" name="Group 24"/>
            <p:cNvGrpSpPr/>
            <p:nvPr/>
          </p:nvGrpSpPr>
          <p:grpSpPr>
            <a:xfrm>
              <a:off x="398779" y="2669313"/>
              <a:ext cx="8680451" cy="2236777"/>
              <a:chOff x="398779" y="2993163"/>
              <a:chExt cx="8680451" cy="2236777"/>
            </a:xfrm>
          </p:grpSpPr>
          <p:sp>
            <p:nvSpPr>
              <p:cNvPr id="119" name="Content Placeholder 5"/>
              <p:cNvSpPr txBox="1">
                <a:spLocks/>
              </p:cNvSpPr>
              <p:nvPr/>
            </p:nvSpPr>
            <p:spPr>
              <a:xfrm>
                <a:off x="3323877" y="2993163"/>
                <a:ext cx="2597845" cy="339389"/>
              </a:xfrm>
              <a:prstGeom prst="rect">
                <a:avLst/>
              </a:prstGeom>
              <a:solidFill>
                <a:srgbClr val="F7F8FA"/>
              </a:solidFill>
            </p:spPr>
            <p:txBody>
              <a:bodyPr wrap="square">
                <a:noAutofit/>
              </a:bodyPr>
              <a:lstStyle>
                <a:defPPr>
                  <a:defRPr lang="pt-BR"/>
                </a:defPPr>
                <a:lvl1pPr>
                  <a:defRPr sz="1400"/>
                </a:lvl1pPr>
              </a:lstStyle>
              <a:p>
                <a:pPr algn="ctr"/>
                <a:r>
                  <a:rPr lang="en-US" sz="1600" dirty="0" smtClean="0"/>
                  <a:t>VGG16 Architecture</a:t>
                </a:r>
                <a:endParaRPr lang="en-US" sz="1600" dirty="0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98779" y="3335260"/>
                <a:ext cx="8680451" cy="1894680"/>
                <a:chOff x="1637833" y="2812296"/>
                <a:chExt cx="8680451" cy="1894680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1637833" y="2812296"/>
                  <a:ext cx="8680451" cy="189468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1745378" y="2863369"/>
                  <a:ext cx="373743" cy="1781870"/>
                  <a:chOff x="1745378" y="2863369"/>
                  <a:chExt cx="373743" cy="1781870"/>
                </a:xfrm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1767157" y="286336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1124076" y="361797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64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4" name="Group 3"/>
                <p:cNvGrpSpPr/>
                <p:nvPr/>
              </p:nvGrpSpPr>
              <p:grpSpPr>
                <a:xfrm>
                  <a:off x="2154853" y="2863369"/>
                  <a:ext cx="355385" cy="1781870"/>
                  <a:chOff x="2154853" y="2863369"/>
                  <a:chExt cx="355385" cy="1781870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2158274" y="286336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7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1533551" y="361797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64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2560184" y="2868711"/>
                  <a:ext cx="6790440" cy="1781870"/>
                  <a:chOff x="2410379" y="2866769"/>
                  <a:chExt cx="6790440" cy="178187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2919196" y="286676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8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2285123" y="362137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128</a:t>
                    </a:r>
                    <a:endParaRPr lang="en-US" sz="1800" dirty="0"/>
                  </a:p>
                </p:txBody>
              </p:sp>
              <p:sp>
                <p:nvSpPr>
                  <p:cNvPr id="185" name="Content Placeholder 5"/>
                  <p:cNvSpPr txBox="1">
                    <a:spLocks/>
                  </p:cNvSpPr>
                  <p:nvPr/>
                </p:nvSpPr>
                <p:spPr>
                  <a:xfrm>
                    <a:off x="2410379" y="3511958"/>
                    <a:ext cx="398013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dirty="0" smtClean="0"/>
                      <a:t>/2</a:t>
                    </a:r>
                    <a:endParaRPr lang="en-US" dirty="0"/>
                  </a:p>
                </p:txBody>
              </p:sp>
              <p:sp>
                <p:nvSpPr>
                  <p:cNvPr id="187" name="Content Placeholder 5"/>
                  <p:cNvSpPr txBox="1">
                    <a:spLocks/>
                  </p:cNvSpPr>
                  <p:nvPr/>
                </p:nvSpPr>
                <p:spPr>
                  <a:xfrm>
                    <a:off x="3754707" y="3511958"/>
                    <a:ext cx="398013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dirty="0" smtClean="0"/>
                      <a:t>/2</a:t>
                    </a:r>
                    <a:endParaRPr lang="en-US" dirty="0"/>
                  </a:p>
                </p:txBody>
              </p:sp>
              <p:sp>
                <p:nvSpPr>
                  <p:cNvPr id="189" name="Content Placeholder 5"/>
                  <p:cNvSpPr txBox="1">
                    <a:spLocks/>
                  </p:cNvSpPr>
                  <p:nvPr/>
                </p:nvSpPr>
                <p:spPr>
                  <a:xfrm>
                    <a:off x="5433584" y="3519520"/>
                    <a:ext cx="398013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dirty="0" smtClean="0"/>
                      <a:t>/2</a:t>
                    </a:r>
                    <a:endParaRPr lang="en-US" dirty="0"/>
                  </a:p>
                </p:txBody>
              </p:sp>
              <p:sp>
                <p:nvSpPr>
                  <p:cNvPr id="65" name="Content Placeholder 5"/>
                  <p:cNvSpPr txBox="1">
                    <a:spLocks/>
                  </p:cNvSpPr>
                  <p:nvPr/>
                </p:nvSpPr>
                <p:spPr>
                  <a:xfrm>
                    <a:off x="7118768" y="3511958"/>
                    <a:ext cx="398013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dirty="0" smtClean="0"/>
                      <a:t>/2</a:t>
                    </a:r>
                    <a:endParaRPr lang="en-US" dirty="0"/>
                  </a:p>
                </p:txBody>
              </p:sp>
              <p:sp>
                <p:nvSpPr>
                  <p:cNvPr id="70" name="Content Placeholder 5"/>
                  <p:cNvSpPr txBox="1">
                    <a:spLocks/>
                  </p:cNvSpPr>
                  <p:nvPr/>
                </p:nvSpPr>
                <p:spPr>
                  <a:xfrm>
                    <a:off x="8802806" y="3511958"/>
                    <a:ext cx="398013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dirty="0" smtClean="0"/>
                      <a:t>/2</a:t>
                    </a:r>
                    <a:endParaRPr lang="en-US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3444689" y="2863369"/>
                  <a:ext cx="373743" cy="1781870"/>
                  <a:chOff x="3377557" y="2866769"/>
                  <a:chExt cx="373743" cy="1781870"/>
                </a:xfrm>
              </p:grpSpPr>
              <p:sp>
                <p:nvSpPr>
                  <p:cNvPr id="139" name="Rectangle 138"/>
                  <p:cNvSpPr/>
                  <p:nvPr/>
                </p:nvSpPr>
                <p:spPr>
                  <a:xfrm>
                    <a:off x="3399336" y="286676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2756255" y="362137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128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4360422" y="2870989"/>
                  <a:ext cx="355385" cy="1781870"/>
                  <a:chOff x="4149416" y="2874389"/>
                  <a:chExt cx="355385" cy="1781870"/>
                </a:xfrm>
              </p:grpSpPr>
              <p:sp>
                <p:nvSpPr>
                  <p:cNvPr id="138" name="Rectangle 137"/>
                  <p:cNvSpPr/>
                  <p:nvPr/>
                </p:nvSpPr>
                <p:spPr>
                  <a:xfrm>
                    <a:off x="4152837" y="287438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1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3528114" y="362899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256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4742188" y="2870989"/>
                  <a:ext cx="364735" cy="1781870"/>
                  <a:chOff x="4531182" y="2874389"/>
                  <a:chExt cx="364735" cy="1781870"/>
                </a:xfrm>
              </p:grpSpPr>
              <p:sp>
                <p:nvSpPr>
                  <p:cNvPr id="137" name="Rectangle 136"/>
                  <p:cNvSpPr/>
                  <p:nvPr/>
                </p:nvSpPr>
                <p:spPr>
                  <a:xfrm>
                    <a:off x="4543953" y="287438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2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3909880" y="362899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256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5148901" y="2870989"/>
                  <a:ext cx="373743" cy="1781870"/>
                  <a:chOff x="4937895" y="2874389"/>
                  <a:chExt cx="373743" cy="1781870"/>
                </a:xfrm>
              </p:grpSpPr>
              <p:sp>
                <p:nvSpPr>
                  <p:cNvPr id="133" name="Rectangle 132"/>
                  <p:cNvSpPr/>
                  <p:nvPr/>
                </p:nvSpPr>
                <p:spPr>
                  <a:xfrm>
                    <a:off x="4959674" y="287438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316593" y="362899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256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6064154" y="2882263"/>
                  <a:ext cx="355385" cy="1781870"/>
                  <a:chOff x="4418339" y="2885663"/>
                  <a:chExt cx="355385" cy="1781870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421760" y="2885663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4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3797037" y="3640268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55" name="Group 154"/>
                <p:cNvGrpSpPr/>
                <p:nvPr/>
              </p:nvGrpSpPr>
              <p:grpSpPr>
                <a:xfrm>
                  <a:off x="6445920" y="2882263"/>
                  <a:ext cx="364735" cy="1781870"/>
                  <a:chOff x="4800105" y="2885663"/>
                  <a:chExt cx="364735" cy="1781870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4812876" y="2885663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7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178803" y="3640268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58" name="Group 157"/>
                <p:cNvGrpSpPr/>
                <p:nvPr/>
              </p:nvGrpSpPr>
              <p:grpSpPr>
                <a:xfrm>
                  <a:off x="6839933" y="2882263"/>
                  <a:ext cx="372632" cy="1781870"/>
                  <a:chOff x="5194118" y="2885663"/>
                  <a:chExt cx="372632" cy="1781870"/>
                </a:xfrm>
              </p:grpSpPr>
              <p:sp>
                <p:nvSpPr>
                  <p:cNvPr id="159" name="Rectangle 158"/>
                  <p:cNvSpPr/>
                  <p:nvPr/>
                </p:nvSpPr>
                <p:spPr>
                  <a:xfrm>
                    <a:off x="5214786" y="2885663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0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572816" y="3640268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70" name="Group 169"/>
                <p:cNvGrpSpPr/>
                <p:nvPr/>
              </p:nvGrpSpPr>
              <p:grpSpPr>
                <a:xfrm>
                  <a:off x="7753155" y="2886484"/>
                  <a:ext cx="354274" cy="1781870"/>
                  <a:chOff x="4842842" y="2879920"/>
                  <a:chExt cx="354274" cy="1781870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45152" y="2879920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221540" y="3634525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73" name="Group 172"/>
                <p:cNvGrpSpPr/>
                <p:nvPr/>
              </p:nvGrpSpPr>
              <p:grpSpPr>
                <a:xfrm>
                  <a:off x="8141271" y="2886484"/>
                  <a:ext cx="363624" cy="1781870"/>
                  <a:chOff x="5230958" y="2879920"/>
                  <a:chExt cx="363624" cy="1781870"/>
                </a:xfrm>
              </p:grpSpPr>
              <p:sp>
                <p:nvSpPr>
                  <p:cNvPr id="174" name="Rectangle 173"/>
                  <p:cNvSpPr/>
                  <p:nvPr/>
                </p:nvSpPr>
                <p:spPr>
                  <a:xfrm>
                    <a:off x="5242618" y="2879920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5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609656" y="3634525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76" name="Group 175"/>
                <p:cNvGrpSpPr/>
                <p:nvPr/>
              </p:nvGrpSpPr>
              <p:grpSpPr>
                <a:xfrm>
                  <a:off x="8522584" y="2886484"/>
                  <a:ext cx="372632" cy="1781870"/>
                  <a:chOff x="5612271" y="2879920"/>
                  <a:chExt cx="372632" cy="1781870"/>
                </a:xfrm>
              </p:grpSpPr>
              <p:sp>
                <p:nvSpPr>
                  <p:cNvPr id="177" name="Rectangle 176"/>
                  <p:cNvSpPr/>
                  <p:nvPr/>
                </p:nvSpPr>
                <p:spPr>
                  <a:xfrm>
                    <a:off x="5632939" y="2879920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990969" y="3634525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512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79" name="Group 178"/>
                <p:cNvGrpSpPr/>
                <p:nvPr/>
              </p:nvGrpSpPr>
              <p:grpSpPr>
                <a:xfrm>
                  <a:off x="9433534" y="2889883"/>
                  <a:ext cx="364735" cy="1781870"/>
                  <a:chOff x="5560283" y="2883319"/>
                  <a:chExt cx="364735" cy="1781870"/>
                </a:xfrm>
              </p:grpSpPr>
              <p:sp>
                <p:nvSpPr>
                  <p:cNvPr id="180" name="Rectangle 179"/>
                  <p:cNvSpPr/>
                  <p:nvPr/>
                </p:nvSpPr>
                <p:spPr>
                  <a:xfrm>
                    <a:off x="5573054" y="288331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4938981" y="363792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4096 (FC)x2</a:t>
                    </a:r>
                    <a:endParaRPr lang="en-US" sz="1800" dirty="0"/>
                  </a:p>
                </p:txBody>
              </p:sp>
            </p:grpSp>
            <p:grpSp>
              <p:nvGrpSpPr>
                <p:cNvPr id="182" name="Group 181"/>
                <p:cNvGrpSpPr/>
                <p:nvPr/>
              </p:nvGrpSpPr>
              <p:grpSpPr>
                <a:xfrm>
                  <a:off x="9814847" y="2889883"/>
                  <a:ext cx="373743" cy="1781870"/>
                  <a:chOff x="5941596" y="2883319"/>
                  <a:chExt cx="373743" cy="1781870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5963375" y="2883319"/>
                    <a:ext cx="351964" cy="178187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Content Placeholder 5"/>
                  <p:cNvSpPr txBox="1">
                    <a:spLocks/>
                  </p:cNvSpPr>
                  <p:nvPr/>
                </p:nvSpPr>
                <p:spPr>
                  <a:xfrm rot="16200000">
                    <a:off x="5320294" y="3637924"/>
                    <a:ext cx="1508466" cy="2658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noAutofit/>
                  </a:bodyPr>
                  <a:lstStyle>
                    <a:defPPr>
                      <a:defRPr lang="pt-BR"/>
                    </a:defPPr>
                    <a:lvl1pPr>
                      <a:defRPr sz="1400"/>
                    </a:lvl1pPr>
                  </a:lstStyle>
                  <a:p>
                    <a:pPr algn="ctr"/>
                    <a:r>
                      <a:rPr lang="pt-BR" sz="1800" dirty="0" smtClean="0"/>
                      <a:t>1000 (FC)</a:t>
                    </a:r>
                    <a:endParaRPr lang="en-US" sz="1800" dirty="0"/>
                  </a:p>
                </p:txBody>
              </p:sp>
            </p:grpSp>
          </p:grpSp>
        </p:grpSp>
        <p:cxnSp>
          <p:nvCxnSpPr>
            <p:cNvPr id="15" name="Straight Arrow Connector 14"/>
            <p:cNvCxnSpPr>
              <a:stCxn id="144" idx="3"/>
              <a:endCxn id="148" idx="0"/>
            </p:cNvCxnSpPr>
            <p:nvPr/>
          </p:nvCxnSpPr>
          <p:spPr>
            <a:xfrm>
              <a:off x="1271184" y="3953418"/>
              <a:ext cx="545992" cy="19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139" idx="3"/>
              <a:endCxn id="141" idx="0"/>
            </p:cNvCxnSpPr>
            <p:nvPr/>
          </p:nvCxnSpPr>
          <p:spPr>
            <a:xfrm>
              <a:off x="2579378" y="3953418"/>
              <a:ext cx="541990" cy="42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33" idx="3"/>
              <a:endCxn id="154" idx="0"/>
            </p:cNvCxnSpPr>
            <p:nvPr/>
          </p:nvCxnSpPr>
          <p:spPr>
            <a:xfrm>
              <a:off x="4283590" y="3961038"/>
              <a:ext cx="541510" cy="78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159" idx="3"/>
              <a:endCxn id="172" idx="0"/>
            </p:cNvCxnSpPr>
            <p:nvPr/>
          </p:nvCxnSpPr>
          <p:spPr>
            <a:xfrm>
              <a:off x="5973511" y="3972312"/>
              <a:ext cx="540590" cy="8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177" idx="3"/>
              <a:endCxn id="181" idx="0"/>
            </p:cNvCxnSpPr>
            <p:nvPr/>
          </p:nvCxnSpPr>
          <p:spPr>
            <a:xfrm>
              <a:off x="7656162" y="3976533"/>
              <a:ext cx="5383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59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PLS GPU</a:t>
            </a:r>
            <a:endParaRPr lang="en-US" b="1" dirty="0">
              <a:effectLst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1405617" y="2745467"/>
            <a:ext cx="1023690" cy="1515645"/>
            <a:chOff x="1447730" y="4511478"/>
            <a:chExt cx="1023690" cy="1515645"/>
          </a:xfrm>
        </p:grpSpPr>
        <p:sp>
          <p:nvSpPr>
            <p:cNvPr id="12" name="Oval 11"/>
            <p:cNvSpPr/>
            <p:nvPr/>
          </p:nvSpPr>
          <p:spPr>
            <a:xfrm>
              <a:off x="1447730" y="4511478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454080" y="4932382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454080" y="5397571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454080" y="5804873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47830" y="4950898"/>
              <a:ext cx="223590" cy="222250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47830" y="5400772"/>
              <a:ext cx="223590" cy="222250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12" idx="6"/>
              <a:endCxn id="16" idx="2"/>
            </p:cNvCxnSpPr>
            <p:nvPr/>
          </p:nvCxnSpPr>
          <p:spPr>
            <a:xfrm>
              <a:off x="1671320" y="4622603"/>
              <a:ext cx="576510" cy="439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6"/>
              <a:endCxn id="16" idx="2"/>
            </p:cNvCxnSpPr>
            <p:nvPr/>
          </p:nvCxnSpPr>
          <p:spPr>
            <a:xfrm>
              <a:off x="1677670" y="5043507"/>
              <a:ext cx="570160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4" idx="6"/>
              <a:endCxn id="16" idx="2"/>
            </p:cNvCxnSpPr>
            <p:nvPr/>
          </p:nvCxnSpPr>
          <p:spPr>
            <a:xfrm flipV="1">
              <a:off x="1677670" y="5062023"/>
              <a:ext cx="570160" cy="44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5" idx="6"/>
              <a:endCxn id="16" idx="2"/>
            </p:cNvCxnSpPr>
            <p:nvPr/>
          </p:nvCxnSpPr>
          <p:spPr>
            <a:xfrm flipV="1">
              <a:off x="1677670" y="5062023"/>
              <a:ext cx="570160" cy="853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2" idx="6"/>
              <a:endCxn id="17" idx="2"/>
            </p:cNvCxnSpPr>
            <p:nvPr/>
          </p:nvCxnSpPr>
          <p:spPr>
            <a:xfrm>
              <a:off x="1671320" y="4622603"/>
              <a:ext cx="576510" cy="88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13" idx="6"/>
              <a:endCxn id="17" idx="2"/>
            </p:cNvCxnSpPr>
            <p:nvPr/>
          </p:nvCxnSpPr>
          <p:spPr>
            <a:xfrm>
              <a:off x="1677670" y="5043507"/>
              <a:ext cx="570160" cy="468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4" idx="6"/>
              <a:endCxn id="17" idx="2"/>
            </p:cNvCxnSpPr>
            <p:nvPr/>
          </p:nvCxnSpPr>
          <p:spPr>
            <a:xfrm>
              <a:off x="1677670" y="5508696"/>
              <a:ext cx="570160" cy="3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5" idx="6"/>
              <a:endCxn id="17" idx="2"/>
            </p:cNvCxnSpPr>
            <p:nvPr/>
          </p:nvCxnSpPr>
          <p:spPr>
            <a:xfrm flipV="1">
              <a:off x="1677670" y="5511897"/>
              <a:ext cx="570160" cy="4041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/>
              <p:cNvSpPr txBox="1">
                <a:spLocks/>
              </p:cNvSpPr>
              <p:nvPr/>
            </p:nvSpPr>
            <p:spPr>
              <a:xfrm>
                <a:off x="1405617" y="4627139"/>
                <a:ext cx="1969786" cy="6427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𝑥𝑊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617" y="4627139"/>
                <a:ext cx="1969786" cy="642766"/>
              </a:xfrm>
              <a:prstGeom prst="rect">
                <a:avLst/>
              </a:prstGeom>
              <a:blipFill rotWithShape="0">
                <a:blip r:embed="rId2"/>
                <a:stretch>
                  <a:fillRect l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Content Placeholder 2"/>
              <p:cNvSpPr txBox="1">
                <a:spLocks/>
              </p:cNvSpPr>
              <p:nvPr/>
            </p:nvSpPr>
            <p:spPr>
              <a:xfrm>
                <a:off x="5439620" y="4599999"/>
                <a:ext cx="1969786" cy="6427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/>
                      </m:sSup>
                    </m:oMath>
                  </m:oMathPara>
                </a14:m>
                <a:endParaRPr lang="en-US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620" y="4599999"/>
                <a:ext cx="1969786" cy="642766"/>
              </a:xfrm>
              <a:prstGeom prst="rect">
                <a:avLst/>
              </a:prstGeom>
              <a:blipFill rotWithShape="0">
                <a:blip r:embed="rId3"/>
                <a:stretch>
                  <a:fillRect l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Slide Number Placeholder 4"/>
          <p:cNvSpPr txBox="1">
            <a:spLocks/>
          </p:cNvSpPr>
          <p:nvPr/>
        </p:nvSpPr>
        <p:spPr>
          <a:xfrm>
            <a:off x="7134531" y="2355632"/>
            <a:ext cx="1845004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W </a:t>
            </a:r>
          </a:p>
          <a:p>
            <a:pPr algn="ctr"/>
            <a:r>
              <a:rPr lang="pt-BR" sz="1400" dirty="0" smtClean="0">
                <a:solidFill>
                  <a:schemeClr val="tx1"/>
                </a:solidFill>
              </a:rPr>
              <a:t>(</a:t>
            </a:r>
            <a:r>
              <a:rPr lang="pt-BR" sz="1400" dirty="0" err="1" smtClean="0">
                <a:solidFill>
                  <a:schemeClr val="tx1"/>
                </a:solidFill>
              </a:rPr>
              <a:t>projection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matrix</a:t>
            </a:r>
            <a:r>
              <a:rPr lang="pt-BR" sz="1400" dirty="0" smtClean="0">
                <a:solidFill>
                  <a:schemeClr val="tx1"/>
                </a:solidFill>
              </a:rPr>
              <a:t>)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54" name="Slide Number Placeholder 4"/>
          <p:cNvSpPr txBox="1">
            <a:spLocks/>
          </p:cNvSpPr>
          <p:nvPr/>
        </p:nvSpPr>
        <p:spPr>
          <a:xfrm>
            <a:off x="6424512" y="3121312"/>
            <a:ext cx="223071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First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component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9" name="Slide Number Placeholder 4"/>
          <p:cNvSpPr txBox="1">
            <a:spLocks/>
          </p:cNvSpPr>
          <p:nvPr/>
        </p:nvSpPr>
        <p:spPr>
          <a:xfrm>
            <a:off x="1202713" y="2122380"/>
            <a:ext cx="2229597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Fully Connected Layer</a:t>
            </a:r>
          </a:p>
        </p:txBody>
      </p:sp>
      <p:sp>
        <p:nvSpPr>
          <p:cNvPr id="100" name="Slide Number Placeholder 4"/>
          <p:cNvSpPr txBox="1">
            <a:spLocks/>
          </p:cNvSpPr>
          <p:nvPr/>
        </p:nvSpPr>
        <p:spPr>
          <a:xfrm>
            <a:off x="5309714" y="2142241"/>
            <a:ext cx="2229597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PLS as Layer</a:t>
            </a:r>
          </a:p>
        </p:txBody>
      </p:sp>
      <p:sp>
        <p:nvSpPr>
          <p:cNvPr id="2" name="Rectangle 1"/>
          <p:cNvSpPr/>
          <p:nvPr/>
        </p:nvSpPr>
        <p:spPr>
          <a:xfrm>
            <a:off x="6153443" y="2856592"/>
            <a:ext cx="396875" cy="130636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2" idx="0"/>
          </p:cNvCxnSpPr>
          <p:nvPr/>
        </p:nvCxnSpPr>
        <p:spPr>
          <a:xfrm flipH="1">
            <a:off x="6351881" y="2382324"/>
            <a:ext cx="1458366" cy="474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5840035" y="2758435"/>
            <a:ext cx="1023690" cy="1515645"/>
            <a:chOff x="1447730" y="4511478"/>
            <a:chExt cx="1023690" cy="1515645"/>
          </a:xfrm>
        </p:grpSpPr>
        <p:sp>
          <p:nvSpPr>
            <p:cNvPr id="107" name="Oval 106"/>
            <p:cNvSpPr/>
            <p:nvPr/>
          </p:nvSpPr>
          <p:spPr>
            <a:xfrm>
              <a:off x="1447730" y="4511478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1454080" y="4932382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454080" y="5397571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1454080" y="5804873"/>
              <a:ext cx="223590" cy="22225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247830" y="4950898"/>
              <a:ext cx="223590" cy="222250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2247830" y="5400772"/>
              <a:ext cx="223590" cy="222250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/>
            <p:cNvCxnSpPr>
              <a:stCxn id="107" idx="6"/>
              <a:endCxn id="115" idx="2"/>
            </p:cNvCxnSpPr>
            <p:nvPr/>
          </p:nvCxnSpPr>
          <p:spPr>
            <a:xfrm>
              <a:off x="1671320" y="4622603"/>
              <a:ext cx="576510" cy="439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9" idx="6"/>
              <a:endCxn id="115" idx="2"/>
            </p:cNvCxnSpPr>
            <p:nvPr/>
          </p:nvCxnSpPr>
          <p:spPr>
            <a:xfrm>
              <a:off x="1677670" y="5043507"/>
              <a:ext cx="570160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1" idx="6"/>
              <a:endCxn id="115" idx="2"/>
            </p:cNvCxnSpPr>
            <p:nvPr/>
          </p:nvCxnSpPr>
          <p:spPr>
            <a:xfrm flipV="1">
              <a:off x="1677670" y="5062023"/>
              <a:ext cx="570160" cy="4466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3" idx="6"/>
              <a:endCxn id="115" idx="2"/>
            </p:cNvCxnSpPr>
            <p:nvPr/>
          </p:nvCxnSpPr>
          <p:spPr>
            <a:xfrm flipV="1">
              <a:off x="1677670" y="5062023"/>
              <a:ext cx="570160" cy="853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7" idx="6"/>
              <a:endCxn id="117" idx="2"/>
            </p:cNvCxnSpPr>
            <p:nvPr/>
          </p:nvCxnSpPr>
          <p:spPr>
            <a:xfrm>
              <a:off x="1671320" y="4622603"/>
              <a:ext cx="576510" cy="8892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6"/>
              <a:endCxn id="117" idx="2"/>
            </p:cNvCxnSpPr>
            <p:nvPr/>
          </p:nvCxnSpPr>
          <p:spPr>
            <a:xfrm>
              <a:off x="1677670" y="5043507"/>
              <a:ext cx="570160" cy="468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1" idx="6"/>
              <a:endCxn id="117" idx="2"/>
            </p:cNvCxnSpPr>
            <p:nvPr/>
          </p:nvCxnSpPr>
          <p:spPr>
            <a:xfrm>
              <a:off x="1677670" y="5508696"/>
              <a:ext cx="570160" cy="32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13" idx="6"/>
              <a:endCxn id="117" idx="2"/>
            </p:cNvCxnSpPr>
            <p:nvPr/>
          </p:nvCxnSpPr>
          <p:spPr>
            <a:xfrm flipV="1">
              <a:off x="1677670" y="5511897"/>
              <a:ext cx="570160" cy="4041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lide Number Placeholder 4"/>
          <p:cNvSpPr txBox="1">
            <a:spLocks/>
          </p:cNvSpPr>
          <p:nvPr/>
        </p:nvSpPr>
        <p:spPr>
          <a:xfrm>
            <a:off x="6543042" y="3595846"/>
            <a:ext cx="2230718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Second</a:t>
            </a:r>
            <a:r>
              <a:rPr lang="pt-BR" sz="1400" dirty="0" smtClean="0">
                <a:solidFill>
                  <a:schemeClr val="tx1"/>
                </a:solidFill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</a:rPr>
              <a:t>component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1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Loss Landscape</a:t>
            </a:r>
            <a:endParaRPr lang="en-US" b="1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648700" cy="1603377"/>
              </a:xfrm>
            </p:spPr>
            <p:txBody>
              <a:bodyPr>
                <a:normAutofit/>
              </a:bodyPr>
              <a:lstStyle/>
              <a:p>
                <a:pPr marL="174625" indent="-174625"/>
                <a14:m>
                  <m:oMath xmlns:m="http://schemas.openxmlformats.org/officeDocument/2006/math">
                    <m:r>
                      <a:rPr lang="pt-BR" sz="20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)+(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pPr marL="574675" lvl="1" indent="-174625"/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1800" dirty="0" smtClean="0"/>
                  <a:t>network parameters</a:t>
                </a:r>
              </a:p>
              <a:p>
                <a:pPr marL="574675" lvl="1" indent="-174625"/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1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800" dirty="0" smtClean="0"/>
                  <a:t>random distributions</a:t>
                </a:r>
              </a:p>
              <a:p>
                <a:pPr marL="574675" lvl="1" indent="-174625"/>
                <a:endParaRPr lang="en-US" sz="1600" dirty="0"/>
              </a:p>
              <a:p>
                <a:pPr marL="574675" lvl="1" indent="-174625"/>
                <a:endParaRPr lang="en-US" dirty="0"/>
              </a:p>
            </p:txBody>
          </p:sp>
        </mc:Choice>
        <mc:Fallback xmlns="">
          <p:sp>
            <p:nvSpPr>
              <p:cNvPr id="5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648700" cy="1603377"/>
              </a:xfrm>
              <a:blipFill rotWithShape="0">
                <a:blip r:embed="rId4"/>
                <a:stretch>
                  <a:fillRect l="-705" t="-19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185777" y="1903722"/>
            <a:ext cx="4762500" cy="4457700"/>
            <a:chOff x="3865737" y="1736082"/>
            <a:chExt cx="4762500" cy="44577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5737" y="1736082"/>
              <a:ext cx="4762500" cy="4457700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6196013" y="4779752"/>
              <a:ext cx="1277037" cy="58808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Slide Number Placeholder 4"/>
            <p:cNvSpPr txBox="1">
              <a:spLocks/>
            </p:cNvSpPr>
            <p:nvPr/>
          </p:nvSpPr>
          <p:spPr>
            <a:xfrm>
              <a:off x="7336283" y="5244435"/>
              <a:ext cx="714360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i</a:t>
              </a:r>
              <a:r>
                <a:rPr lang="pt-BR" sz="1400" b="0" dirty="0" smtClean="0">
                  <a:solidFill>
                    <a:schemeClr val="tx1"/>
                  </a:solidFill>
                </a:rPr>
                <a:t> = 0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5135255" y="4774989"/>
              <a:ext cx="1111732" cy="69596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Slide Number Placeholder 4"/>
            <p:cNvSpPr txBox="1">
              <a:spLocks/>
            </p:cNvSpPr>
            <p:nvPr/>
          </p:nvSpPr>
          <p:spPr>
            <a:xfrm>
              <a:off x="4619492" y="5470949"/>
              <a:ext cx="714360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400" dirty="0" smtClean="0">
                  <a:solidFill>
                    <a:schemeClr val="tx1"/>
                  </a:solidFill>
                </a:rPr>
                <a:t>j</a:t>
              </a:r>
              <a:r>
                <a:rPr lang="pt-BR" sz="1400" b="0" dirty="0" smtClean="0">
                  <a:solidFill>
                    <a:schemeClr val="tx1"/>
                  </a:solidFill>
                </a:rPr>
                <a:t> = 0</a:t>
              </a:r>
              <a:endParaRPr lang="en-US" sz="14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3" name="Slide Number Placeholder 4"/>
          <p:cNvSpPr txBox="1">
            <a:spLocks/>
          </p:cNvSpPr>
          <p:nvPr/>
        </p:nvSpPr>
        <p:spPr>
          <a:xfrm rot="16200000">
            <a:off x="8536223" y="3788465"/>
            <a:ext cx="714360" cy="332418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dirty="0" err="1" smtClean="0">
                <a:solidFill>
                  <a:schemeClr val="tx1"/>
                </a:solidFill>
              </a:rPr>
              <a:t>Loss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5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Hypotheses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90077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Computational Time</a:t>
            </a:r>
            <a:endParaRPr lang="en-US" b="1" dirty="0">
              <a:effectLst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57300" y="2021108"/>
            <a:ext cx="6629400" cy="4485640"/>
            <a:chOff x="1524000" y="1397000"/>
            <a:chExt cx="6629400" cy="4485640"/>
          </a:xfrm>
        </p:grpSpPr>
        <p:graphicFrame>
          <p:nvGraphicFramePr>
            <p:cNvPr id="6" name="Chart 5"/>
            <p:cNvGraphicFramePr/>
            <p:nvPr>
              <p:extLst>
                <p:ext uri="{D42A27DB-BD31-4B8C-83A1-F6EECF244321}">
                  <p14:modId xmlns:p14="http://schemas.microsoft.com/office/powerpoint/2010/main" val="882283905"/>
                </p:ext>
              </p:extLst>
            </p:nvPr>
          </p:nvGraphicFramePr>
          <p:xfrm>
            <a:off x="1524000" y="1397000"/>
            <a:ext cx="6629400" cy="44856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" name="Slide Number Placeholder 4"/>
            <p:cNvSpPr txBox="1">
              <a:spLocks/>
            </p:cNvSpPr>
            <p:nvPr/>
          </p:nvSpPr>
          <p:spPr>
            <a:xfrm>
              <a:off x="3636652" y="2537656"/>
              <a:ext cx="678174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8%</a:t>
              </a:r>
            </a:p>
          </p:txBody>
        </p:sp>
        <p:sp>
          <p:nvSpPr>
            <p:cNvPr id="22" name="Slide Number Placeholder 4"/>
            <p:cNvSpPr txBox="1">
              <a:spLocks/>
            </p:cNvSpPr>
            <p:nvPr/>
          </p:nvSpPr>
          <p:spPr>
            <a:xfrm>
              <a:off x="4232913" y="2371447"/>
              <a:ext cx="678174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8%</a:t>
              </a:r>
            </a:p>
          </p:txBody>
        </p:sp>
        <p:sp>
          <p:nvSpPr>
            <p:cNvPr id="23" name="Slide Number Placeholder 4"/>
            <p:cNvSpPr txBox="1">
              <a:spLocks/>
            </p:cNvSpPr>
            <p:nvPr/>
          </p:nvSpPr>
          <p:spPr>
            <a:xfrm>
              <a:off x="3554739" y="3571597"/>
              <a:ext cx="678174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24%</a:t>
              </a:r>
            </a:p>
          </p:txBody>
        </p:sp>
        <p:sp>
          <p:nvSpPr>
            <p:cNvPr id="24" name="Slide Number Placeholder 4"/>
            <p:cNvSpPr txBox="1">
              <a:spLocks/>
            </p:cNvSpPr>
            <p:nvPr/>
          </p:nvSpPr>
          <p:spPr>
            <a:xfrm>
              <a:off x="5307339" y="3571597"/>
              <a:ext cx="678174" cy="332418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smtClean="0">
                  <a:solidFill>
                    <a:schemeClr val="tx1"/>
                  </a:solidFill>
                </a:rPr>
                <a:t>60%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13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Pruning Approach</a:t>
            </a:r>
            <a:br>
              <a:rPr lang="en-US" sz="6000" dirty="0" smtClean="0"/>
            </a:br>
            <a:r>
              <a:rPr lang="en-US" sz="6000" dirty="0" smtClean="0"/>
              <a:t>Additional Slides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459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NAS</a:t>
            </a:r>
            <a:br>
              <a:rPr lang="en-US" sz="6000" dirty="0" smtClean="0"/>
            </a:br>
            <a:r>
              <a:rPr lang="en-US" sz="6000" dirty="0" smtClean="0"/>
              <a:t>Additional Slides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47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Weight Transfer</a:t>
            </a:r>
            <a:endParaRPr lang="en-US" b="1" dirty="0">
              <a:effectLst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64565" y="1819854"/>
            <a:ext cx="4814870" cy="3798971"/>
            <a:chOff x="157179" y="1819854"/>
            <a:chExt cx="4814870" cy="3798971"/>
          </a:xfrm>
        </p:grpSpPr>
        <p:sp>
          <p:nvSpPr>
            <p:cNvPr id="12" name="Content Placeholder 5"/>
            <p:cNvSpPr txBox="1">
              <a:spLocks/>
            </p:cNvSpPr>
            <p:nvPr/>
          </p:nvSpPr>
          <p:spPr>
            <a:xfrm>
              <a:off x="157179" y="2314437"/>
              <a:ext cx="2078276" cy="59024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err="1" smtClean="0"/>
                <a:t>Human-designed</a:t>
              </a:r>
              <a:endParaRPr lang="pt-BR" sz="1600" dirty="0" smtClean="0"/>
            </a:p>
            <a:p>
              <a:pPr algn="ctr"/>
              <a:r>
                <a:rPr lang="pt-BR" sz="1600" dirty="0" smtClean="0"/>
                <a:t>Architectures</a:t>
              </a:r>
              <a:endParaRPr lang="en-US" sz="1600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241402" y="1819854"/>
              <a:ext cx="2730647" cy="1583768"/>
              <a:chOff x="1654174" y="2273300"/>
              <a:chExt cx="3413309" cy="197971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654174" y="2273300"/>
                <a:ext cx="3413309" cy="19797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Arrow Connector 56"/>
              <p:cNvCxnSpPr>
                <a:stCxn id="55" idx="3"/>
                <a:endCxn id="54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54" idx="3"/>
                <a:endCxn id="56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3662633" y="1896813"/>
              <a:ext cx="281571" cy="1425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" name="Straight Arrow Connector 59"/>
            <p:cNvCxnSpPr>
              <a:endCxn id="59" idx="1"/>
            </p:cNvCxnSpPr>
            <p:nvPr/>
          </p:nvCxnSpPr>
          <p:spPr>
            <a:xfrm>
              <a:off x="3510891" y="2609561"/>
              <a:ext cx="151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096142" y="1896813"/>
              <a:ext cx="281571" cy="1425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" name="Straight Arrow Connector 61"/>
            <p:cNvCxnSpPr>
              <a:endCxn id="61" idx="1"/>
            </p:cNvCxnSpPr>
            <p:nvPr/>
          </p:nvCxnSpPr>
          <p:spPr>
            <a:xfrm>
              <a:off x="3944400" y="2609561"/>
              <a:ext cx="151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4534535" y="1896813"/>
              <a:ext cx="281571" cy="14254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" name="Straight Arrow Connector 63"/>
            <p:cNvCxnSpPr>
              <a:endCxn id="63" idx="1"/>
            </p:cNvCxnSpPr>
            <p:nvPr/>
          </p:nvCxnSpPr>
          <p:spPr>
            <a:xfrm>
              <a:off x="4382793" y="2609561"/>
              <a:ext cx="1517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241402" y="3995738"/>
              <a:ext cx="1441195" cy="1623087"/>
              <a:chOff x="1654174" y="2224151"/>
              <a:chExt cx="1801494" cy="202885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654174" y="2224151"/>
                <a:ext cx="1801494" cy="202885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347430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805789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889071" y="2369499"/>
                <a:ext cx="351964" cy="17818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0" name="Straight Arrow Connector 69"/>
              <p:cNvCxnSpPr>
                <a:stCxn id="68" idx="3"/>
                <a:endCxn id="67" idx="1"/>
              </p:cNvCxnSpPr>
              <p:nvPr/>
            </p:nvCxnSpPr>
            <p:spPr>
              <a:xfrm>
                <a:off x="2157753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67" idx="3"/>
                <a:endCxn id="69" idx="1"/>
              </p:cNvCxnSpPr>
              <p:nvPr/>
            </p:nvCxnSpPr>
            <p:spPr>
              <a:xfrm>
                <a:off x="2699394" y="3260434"/>
                <a:ext cx="18967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>
              <a:stCxn id="55" idx="2"/>
              <a:endCxn id="68" idx="0"/>
            </p:cNvCxnSpPr>
            <p:nvPr/>
          </p:nvCxnSpPr>
          <p:spPr>
            <a:xfrm>
              <a:off x="2503480" y="3322309"/>
              <a:ext cx="0" cy="789707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54" idx="2"/>
              <a:endCxn id="67" idx="0"/>
            </p:cNvCxnSpPr>
            <p:nvPr/>
          </p:nvCxnSpPr>
          <p:spPr>
            <a:xfrm>
              <a:off x="2936793" y="3322309"/>
              <a:ext cx="0" cy="789707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56" idx="2"/>
              <a:endCxn id="69" idx="0"/>
            </p:cNvCxnSpPr>
            <p:nvPr/>
          </p:nvCxnSpPr>
          <p:spPr>
            <a:xfrm flipH="1">
              <a:off x="3370105" y="3322309"/>
              <a:ext cx="1" cy="789707"/>
            </a:xfrm>
            <a:prstGeom prst="straightConnector1">
              <a:avLst/>
            </a:prstGeom>
            <a:ln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ontent Placeholder 5"/>
            <p:cNvSpPr txBox="1">
              <a:spLocks/>
            </p:cNvSpPr>
            <p:nvPr/>
          </p:nvSpPr>
          <p:spPr>
            <a:xfrm>
              <a:off x="157179" y="4512157"/>
              <a:ext cx="2078276" cy="59024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600" dirty="0" smtClean="0"/>
                <a:t>Candidate</a:t>
              </a:r>
            </a:p>
            <a:p>
              <a:pPr algn="ctr"/>
              <a:r>
                <a:rPr lang="pt-BR" sz="1600" dirty="0" err="1" smtClean="0"/>
                <a:t>Architecture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162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Latent </a:t>
            </a:r>
            <a:r>
              <a:rPr lang="en-US" sz="6000" dirty="0" err="1" smtClean="0"/>
              <a:t>HyperNet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Additional Slides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3792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5"/>
          <p:cNvSpPr txBox="1">
            <a:spLocks/>
          </p:cNvSpPr>
          <p:nvPr/>
        </p:nvSpPr>
        <p:spPr>
          <a:xfrm>
            <a:off x="6273021" y="4563402"/>
            <a:ext cx="706764" cy="307777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r>
              <a:rPr lang="pt-BR" dirty="0"/>
              <a:t>4</a:t>
            </a:r>
            <a:endParaRPr lang="pt-BR" dirty="0" smtClean="0"/>
          </a:p>
        </p:txBody>
      </p:sp>
      <p:sp>
        <p:nvSpPr>
          <p:cNvPr id="72" name="Content Placeholder 5"/>
          <p:cNvSpPr txBox="1">
            <a:spLocks/>
          </p:cNvSpPr>
          <p:nvPr/>
        </p:nvSpPr>
        <p:spPr>
          <a:xfrm>
            <a:off x="4318934" y="4640286"/>
            <a:ext cx="706764" cy="307777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r>
              <a:rPr lang="pt-BR" dirty="0" smtClean="0"/>
              <a:t>19</a:t>
            </a:r>
          </a:p>
        </p:txBody>
      </p:sp>
      <p:sp>
        <p:nvSpPr>
          <p:cNvPr id="71" name="Content Placeholder 5"/>
          <p:cNvSpPr txBox="1">
            <a:spLocks/>
          </p:cNvSpPr>
          <p:nvPr/>
        </p:nvSpPr>
        <p:spPr>
          <a:xfrm>
            <a:off x="2547322" y="4717616"/>
            <a:ext cx="706764" cy="307777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r>
              <a:rPr lang="pt-BR" dirty="0" smtClean="0"/>
              <a:t>39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Baseline</a:t>
            </a:r>
            <a:endParaRPr lang="en-US" b="1" dirty="0">
              <a:effectLst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2047588" y="5357667"/>
            <a:ext cx="2198268" cy="338554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r>
              <a:rPr lang="pt-BR" sz="1600" dirty="0" err="1" smtClean="0"/>
              <a:t>HyperNet</a:t>
            </a:r>
            <a:endParaRPr lang="pt-BR" sz="16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025992" y="3797280"/>
            <a:ext cx="5245179" cy="196540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ctangle 56"/>
          <p:cNvSpPr/>
          <p:nvPr/>
        </p:nvSpPr>
        <p:spPr>
          <a:xfrm>
            <a:off x="3174689" y="4433127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3312428" y="1429633"/>
            <a:ext cx="2597845" cy="339389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pt-BR" sz="1600" dirty="0" err="1" smtClean="0"/>
              <a:t>Convolutional</a:t>
            </a:r>
            <a:r>
              <a:rPr lang="pt-BR" sz="1600" dirty="0" smtClean="0"/>
              <a:t> Network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2017077" y="1476828"/>
            <a:ext cx="5244190" cy="2166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Group 15"/>
          <p:cNvGrpSpPr/>
          <p:nvPr/>
        </p:nvGrpSpPr>
        <p:grpSpPr>
          <a:xfrm>
            <a:off x="2146912" y="1802890"/>
            <a:ext cx="1219476" cy="1781870"/>
            <a:chOff x="-1900853" y="1904304"/>
            <a:chExt cx="1219476" cy="1781870"/>
          </a:xfrm>
        </p:grpSpPr>
        <p:sp>
          <p:nvSpPr>
            <p:cNvPr id="49" name="Rectangle 48"/>
            <p:cNvSpPr/>
            <p:nvPr/>
          </p:nvSpPr>
          <p:spPr>
            <a:xfrm>
              <a:off x="-1033341" y="1904304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-1456207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1879074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ontent Placeholder 5"/>
            <p:cNvSpPr txBox="1">
              <a:spLocks/>
            </p:cNvSpPr>
            <p:nvPr/>
          </p:nvSpPr>
          <p:spPr>
            <a:xfrm rot="16200000">
              <a:off x="-2522155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Convolution</a:t>
              </a:r>
              <a:endParaRPr lang="en-US" sz="1800" dirty="0"/>
            </a:p>
          </p:txBody>
        </p:sp>
        <p:sp>
          <p:nvSpPr>
            <p:cNvPr id="53" name="Content Placeholder 5"/>
            <p:cNvSpPr txBox="1">
              <a:spLocks/>
            </p:cNvSpPr>
            <p:nvPr/>
          </p:nvSpPr>
          <p:spPr>
            <a:xfrm rot="16200000">
              <a:off x="-2080930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Activation</a:t>
              </a:r>
              <a:endParaRPr lang="en-US" sz="1800" dirty="0"/>
            </a:p>
          </p:txBody>
        </p:sp>
        <p:sp>
          <p:nvSpPr>
            <p:cNvPr id="54" name="Content Placeholder 5"/>
            <p:cNvSpPr txBox="1">
              <a:spLocks/>
            </p:cNvSpPr>
            <p:nvPr/>
          </p:nvSpPr>
          <p:spPr>
            <a:xfrm rot="16200000">
              <a:off x="-1667414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>
                  <a:solidFill>
                    <a:schemeClr val="bg1"/>
                  </a:solidFill>
                </a:rPr>
                <a:t>Pooling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3412523" y="2605009"/>
            <a:ext cx="449580" cy="17734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151484" y="2639613"/>
            <a:ext cx="449580" cy="17734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9" idx="2"/>
            <a:endCxn id="57" idx="0"/>
          </p:cNvCxnSpPr>
          <p:nvPr/>
        </p:nvCxnSpPr>
        <p:spPr>
          <a:xfrm>
            <a:off x="3190406" y="3584760"/>
            <a:ext cx="7143" cy="8483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5"/>
          <p:cNvSpPr txBox="1">
            <a:spLocks/>
          </p:cNvSpPr>
          <p:nvPr/>
        </p:nvSpPr>
        <p:spPr>
          <a:xfrm>
            <a:off x="2435770" y="3840502"/>
            <a:ext cx="1508466" cy="265862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Convolution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75309" y="4439795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898168" y="3567911"/>
            <a:ext cx="2684" cy="8585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5"/>
          <p:cNvSpPr txBox="1">
            <a:spLocks/>
          </p:cNvSpPr>
          <p:nvPr/>
        </p:nvSpPr>
        <p:spPr>
          <a:xfrm>
            <a:off x="4166795" y="3840502"/>
            <a:ext cx="1508466" cy="265862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Convolution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880243" y="1802890"/>
            <a:ext cx="1219476" cy="1781870"/>
            <a:chOff x="-1900853" y="1904304"/>
            <a:chExt cx="1219476" cy="1781870"/>
          </a:xfrm>
        </p:grpSpPr>
        <p:sp>
          <p:nvSpPr>
            <p:cNvPr id="40" name="Rectangle 39"/>
            <p:cNvSpPr/>
            <p:nvPr/>
          </p:nvSpPr>
          <p:spPr>
            <a:xfrm>
              <a:off x="-1033341" y="1904304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-1456207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-1879074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ntent Placeholder 5"/>
            <p:cNvSpPr txBox="1">
              <a:spLocks/>
            </p:cNvSpPr>
            <p:nvPr/>
          </p:nvSpPr>
          <p:spPr>
            <a:xfrm rot="16200000">
              <a:off x="-2522155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Convolution</a:t>
              </a:r>
              <a:endParaRPr lang="en-US" sz="1800" dirty="0"/>
            </a:p>
          </p:txBody>
        </p:sp>
        <p:sp>
          <p:nvSpPr>
            <p:cNvPr id="44" name="Content Placeholder 5"/>
            <p:cNvSpPr txBox="1">
              <a:spLocks/>
            </p:cNvSpPr>
            <p:nvPr/>
          </p:nvSpPr>
          <p:spPr>
            <a:xfrm rot="16200000">
              <a:off x="-2080930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Activation</a:t>
              </a:r>
              <a:endParaRPr lang="en-US" sz="1800" dirty="0"/>
            </a:p>
          </p:txBody>
        </p:sp>
        <p:sp>
          <p:nvSpPr>
            <p:cNvPr id="45" name="Content Placeholder 5"/>
            <p:cNvSpPr txBox="1">
              <a:spLocks/>
            </p:cNvSpPr>
            <p:nvPr/>
          </p:nvSpPr>
          <p:spPr>
            <a:xfrm rot="16200000">
              <a:off x="-1667414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>
                  <a:solidFill>
                    <a:schemeClr val="bg1"/>
                  </a:solidFill>
                </a:rPr>
                <a:t>Pooling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47686" y="1802890"/>
            <a:ext cx="1219476" cy="1781870"/>
            <a:chOff x="-1900853" y="1904304"/>
            <a:chExt cx="1219476" cy="1781870"/>
          </a:xfrm>
        </p:grpSpPr>
        <p:sp>
          <p:nvSpPr>
            <p:cNvPr id="34" name="Rectangle 33"/>
            <p:cNvSpPr/>
            <p:nvPr/>
          </p:nvSpPr>
          <p:spPr>
            <a:xfrm>
              <a:off x="-1033341" y="1904304"/>
              <a:ext cx="351964" cy="17818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1456207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1879074" y="1904304"/>
              <a:ext cx="351964" cy="17818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Content Placeholder 5"/>
            <p:cNvSpPr txBox="1">
              <a:spLocks/>
            </p:cNvSpPr>
            <p:nvPr/>
          </p:nvSpPr>
          <p:spPr>
            <a:xfrm rot="16200000">
              <a:off x="-2522155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Convolution</a:t>
              </a:r>
              <a:endParaRPr lang="en-US" sz="1800" dirty="0"/>
            </a:p>
          </p:txBody>
        </p:sp>
        <p:sp>
          <p:nvSpPr>
            <p:cNvPr id="38" name="Content Placeholder 5"/>
            <p:cNvSpPr txBox="1">
              <a:spLocks/>
            </p:cNvSpPr>
            <p:nvPr/>
          </p:nvSpPr>
          <p:spPr>
            <a:xfrm rot="16200000">
              <a:off x="-2080930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/>
                <a:t>Activation</a:t>
              </a:r>
              <a:endParaRPr lang="en-US" sz="1800" dirty="0"/>
            </a:p>
          </p:txBody>
        </p:sp>
        <p:sp>
          <p:nvSpPr>
            <p:cNvPr id="39" name="Content Placeholder 5"/>
            <p:cNvSpPr txBox="1">
              <a:spLocks/>
            </p:cNvSpPr>
            <p:nvPr/>
          </p:nvSpPr>
          <p:spPr>
            <a:xfrm rot="16200000">
              <a:off x="-1667414" y="2658909"/>
              <a:ext cx="1508466" cy="265862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>
              <a:defPPr>
                <a:defRPr lang="pt-BR"/>
              </a:defPPr>
              <a:lvl1pPr>
                <a:defRPr sz="1400"/>
              </a:lvl1pPr>
            </a:lstStyle>
            <a:p>
              <a:pPr algn="ctr"/>
              <a:r>
                <a:rPr lang="pt-BR" sz="1800" dirty="0" err="1" smtClean="0">
                  <a:solidFill>
                    <a:schemeClr val="bg1"/>
                  </a:solidFill>
                </a:rPr>
                <a:t>Pooling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6667579" y="4426274"/>
            <a:ext cx="45719" cy="4571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Straight Arrow Connector 28"/>
          <p:cNvCxnSpPr>
            <a:stCxn id="34" idx="2"/>
            <a:endCxn id="33" idx="0"/>
          </p:cNvCxnSpPr>
          <p:nvPr/>
        </p:nvCxnSpPr>
        <p:spPr>
          <a:xfrm flipH="1">
            <a:off x="6690439" y="3584760"/>
            <a:ext cx="741" cy="841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/>
          <p:cNvSpPr txBox="1">
            <a:spLocks/>
          </p:cNvSpPr>
          <p:nvPr/>
        </p:nvSpPr>
        <p:spPr>
          <a:xfrm>
            <a:off x="5957043" y="3840502"/>
            <a:ext cx="1275398" cy="265862"/>
          </a:xfrm>
          <a:prstGeom prst="rect">
            <a:avLst/>
          </a:prstGeom>
          <a:solidFill>
            <a:srgbClr val="F3F3F4"/>
          </a:solidFill>
        </p:spPr>
        <p:txBody>
          <a:bodyPr wrap="square">
            <a:noAutofit/>
          </a:bodyPr>
          <a:lstStyle>
            <a:defPPr>
              <a:defRPr lang="pt-BR"/>
            </a:defPPr>
            <a:lvl1pPr>
              <a:defRPr sz="1400"/>
            </a:lvl1pPr>
          </a:lstStyle>
          <a:p>
            <a:pPr algn="ctr"/>
            <a:r>
              <a:rPr lang="en-US" sz="1600" dirty="0" smtClean="0"/>
              <a:t>Convolution</a:t>
            </a:r>
          </a:p>
        </p:txBody>
      </p:sp>
      <p:sp>
        <p:nvSpPr>
          <p:cNvPr id="92" name="Slide Number Placeholder 4"/>
          <p:cNvSpPr txBox="1">
            <a:spLocks/>
          </p:cNvSpPr>
          <p:nvPr/>
        </p:nvSpPr>
        <p:spPr>
          <a:xfrm>
            <a:off x="-9370" y="6284285"/>
            <a:ext cx="7800820" cy="332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200" dirty="0" smtClean="0">
                <a:solidFill>
                  <a:schemeClr val="tx1"/>
                </a:solidFill>
              </a:rPr>
              <a:t>Kong et al. </a:t>
            </a:r>
            <a:r>
              <a:rPr lang="en-US" sz="1200" dirty="0" err="1">
                <a:solidFill>
                  <a:schemeClr val="tx1"/>
                </a:solidFill>
              </a:rPr>
              <a:t>Hypernet</a:t>
            </a:r>
            <a:r>
              <a:rPr lang="en-US" sz="1200" dirty="0">
                <a:solidFill>
                  <a:schemeClr val="tx1"/>
                </a:solidFill>
              </a:rPr>
              <a:t>: Towards accurate region proposal generation and joint object </a:t>
            </a:r>
            <a:r>
              <a:rPr lang="en-US" sz="1200" dirty="0" smtClean="0">
                <a:solidFill>
                  <a:schemeClr val="tx1"/>
                </a:solidFill>
              </a:rPr>
              <a:t>detection. In CVPR, 2016.</a:t>
            </a:r>
            <a:endParaRPr lang="en-GB" sz="1200" dirty="0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2814050" y="4547562"/>
            <a:ext cx="775743" cy="787379"/>
            <a:chOff x="-1270811" y="2750704"/>
            <a:chExt cx="1593726" cy="1454427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-473946" y="335105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7200000">
              <a:off x="-843772" y="2721768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3600000">
              <a:off x="-104122" y="2721770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7200000">
              <a:off x="-843773" y="3575843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3600000">
              <a:off x="-104123" y="3575844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7200000">
              <a:off x="-104125" y="2323669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3600000">
              <a:off x="-841013" y="2323667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-1213599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265702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4596144" y="4528852"/>
            <a:ext cx="618328" cy="608251"/>
            <a:chOff x="-1270811" y="2750704"/>
            <a:chExt cx="1593726" cy="1454427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-473946" y="335105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7200000">
              <a:off x="-843772" y="2721768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3600000">
              <a:off x="-104122" y="2721770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7200000">
              <a:off x="-843773" y="3575843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3600000">
              <a:off x="-104123" y="3575844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7200000">
              <a:off x="-104125" y="2323669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3600000">
              <a:off x="-841013" y="2323667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-1213599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265702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>
            <a:off x="6444296" y="4517337"/>
            <a:ext cx="489904" cy="442257"/>
            <a:chOff x="-1270811" y="2750704"/>
            <a:chExt cx="1593726" cy="1454427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-473946" y="335105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7200000">
              <a:off x="-843772" y="2721768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3600000">
              <a:off x="-104122" y="2721770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7200000">
              <a:off x="-843773" y="3575843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3600000">
              <a:off x="-104123" y="3575844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7200000">
              <a:off x="-104125" y="2323669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3600000">
              <a:off x="-841013" y="2323667"/>
              <a:ext cx="0" cy="8540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-1213599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265702" y="2941686"/>
              <a:ext cx="0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7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err="1" smtClean="0">
                <a:effectLst/>
              </a:rPr>
              <a:t>HyperNet</a:t>
            </a:r>
            <a:endParaRPr lang="en-US" b="1" dirty="0">
              <a:effectLst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69989" y="2714171"/>
            <a:ext cx="7775649" cy="2505209"/>
            <a:chOff x="550307" y="3714296"/>
            <a:chExt cx="7775649" cy="2505209"/>
          </a:xfrm>
        </p:grpSpPr>
        <p:grpSp>
          <p:nvGrpSpPr>
            <p:cNvPr id="17" name="Group 16"/>
            <p:cNvGrpSpPr/>
            <p:nvPr/>
          </p:nvGrpSpPr>
          <p:grpSpPr>
            <a:xfrm>
              <a:off x="718577" y="5920874"/>
              <a:ext cx="7607379" cy="298631"/>
              <a:chOff x="-55787" y="6157178"/>
              <a:chExt cx="9016566" cy="380140"/>
            </a:xfrm>
          </p:grpSpPr>
          <p:sp>
            <p:nvSpPr>
              <p:cNvPr id="32" name="Content Placeholder 8"/>
              <p:cNvSpPr txBox="1">
                <a:spLocks/>
              </p:cNvSpPr>
              <p:nvPr/>
            </p:nvSpPr>
            <p:spPr>
              <a:xfrm>
                <a:off x="6693723" y="6157178"/>
                <a:ext cx="2267056" cy="32578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Deep Layer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-55787" y="6157178"/>
                <a:ext cx="5741531" cy="380140"/>
                <a:chOff x="-55787" y="6157178"/>
                <a:chExt cx="5741531" cy="380140"/>
              </a:xfrm>
            </p:grpSpPr>
            <p:sp>
              <p:nvSpPr>
                <p:cNvPr id="34" name="Content Placeholder 8"/>
                <p:cNvSpPr txBox="1">
                  <a:spLocks/>
                </p:cNvSpPr>
                <p:nvPr/>
              </p:nvSpPr>
              <p:spPr>
                <a:xfrm>
                  <a:off x="3418688" y="6211534"/>
                  <a:ext cx="2267056" cy="325784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lvl1pPr marL="0" indent="0" algn="ctr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Early Layer</a:t>
                  </a:r>
                </a:p>
              </p:txBody>
            </p:sp>
            <p:sp>
              <p:nvSpPr>
                <p:cNvPr id="35" name="Content Placeholder 8"/>
                <p:cNvSpPr txBox="1">
                  <a:spLocks/>
                </p:cNvSpPr>
                <p:nvPr/>
              </p:nvSpPr>
              <p:spPr>
                <a:xfrm>
                  <a:off x="-55787" y="6157178"/>
                  <a:ext cx="2267055" cy="325784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lvl1pPr marL="0" indent="0" algn="ctr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Original Image</a:t>
                  </a:r>
                </a:p>
              </p:txBody>
            </p:sp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1384" y="4605670"/>
              <a:ext cx="1350667" cy="13506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652" y="3940078"/>
              <a:ext cx="2023497" cy="202349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07" y="3714296"/>
              <a:ext cx="2249279" cy="2249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551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542" y="2349500"/>
            <a:ext cx="8618708" cy="1854200"/>
          </a:xfrm>
        </p:spPr>
        <p:txBody>
          <a:bodyPr/>
          <a:lstStyle/>
          <a:p>
            <a:r>
              <a:rPr lang="en-US" sz="6000" dirty="0" smtClean="0"/>
              <a:t>Incremental PLS</a:t>
            </a:r>
            <a:br>
              <a:rPr lang="en-US" sz="6000" dirty="0" smtClean="0"/>
            </a:br>
            <a:r>
              <a:rPr lang="en-US" sz="6000" dirty="0" smtClean="0"/>
              <a:t>Additional Slides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099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IPLS Overview</a:t>
            </a:r>
            <a:endParaRPr lang="en-US" b="1" dirty="0">
              <a:effectLst/>
            </a:endParaRPr>
          </a:p>
        </p:txBody>
      </p:sp>
      <p:sp>
        <p:nvSpPr>
          <p:cNvPr id="28" name="Content Placeholder 8"/>
          <p:cNvSpPr>
            <a:spLocks noGrp="1"/>
          </p:cNvSpPr>
          <p:nvPr>
            <p:ph idx="10"/>
          </p:nvPr>
        </p:nvSpPr>
        <p:spPr>
          <a:xfrm>
            <a:off x="1771032" y="6490941"/>
            <a:ext cx="5603876" cy="325784"/>
          </a:xfrm>
        </p:spPr>
        <p:txBody>
          <a:bodyPr/>
          <a:lstStyle/>
          <a:p>
            <a:r>
              <a:rPr lang="en-US" b="1" dirty="0" smtClean="0"/>
              <a:t>Related Work – Incremental PLS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241423"/>
                <a:ext cx="8191500" cy="30999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Compute the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terms of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𝑚𝑎𝑥𝑖𝑚𝑖𝑧𝑒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pt-B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 </a:t>
                </a:r>
                <a:r>
                  <a:rPr lang="en-US" dirty="0"/>
                  <a:t>and its respect</a:t>
                </a:r>
                <a:r>
                  <a:rPr lang="pt-BR" dirty="0"/>
                  <a:t>ive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are not in memory in advance</a:t>
                </a:r>
                <a:endParaRPr lang="pt-BR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Decomposition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BR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000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 smtClean="0"/>
              </a:p>
            </p:txBody>
          </p:sp>
        </mc:Choice>
        <mc:Fallback xmlns=""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241423"/>
                <a:ext cx="8191500" cy="3099996"/>
              </a:xfrm>
              <a:blipFill rotWithShape="0">
                <a:blip r:embed="rId3"/>
                <a:stretch>
                  <a:fillRect l="-446" t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000310" y="2758285"/>
            <a:ext cx="6147878" cy="3147431"/>
            <a:chOff x="698500" y="2731232"/>
            <a:chExt cx="6147878" cy="3147431"/>
          </a:xfrm>
        </p:grpSpPr>
        <p:grpSp>
          <p:nvGrpSpPr>
            <p:cNvPr id="4" name="Group 3"/>
            <p:cNvGrpSpPr/>
            <p:nvPr/>
          </p:nvGrpSpPr>
          <p:grpSpPr>
            <a:xfrm>
              <a:off x="698500" y="2731232"/>
              <a:ext cx="6147878" cy="3147431"/>
              <a:chOff x="261130" y="1183106"/>
              <a:chExt cx="6147878" cy="3147431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261130" y="1183106"/>
                <a:ext cx="5409118" cy="3147431"/>
                <a:chOff x="261130" y="1183106"/>
                <a:chExt cx="5409118" cy="314743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Content Placeholder 2"/>
                    <p:cNvSpPr txBox="1">
                      <a:spLocks/>
                    </p:cNvSpPr>
                    <p:nvPr/>
                  </p:nvSpPr>
                  <p:spPr>
                    <a:xfrm>
                      <a:off x="751421" y="1536602"/>
                      <a:ext cx="4918827" cy="391967"/>
                    </a:xfrm>
                    <a:prstGeom prst="rect">
                      <a:avLst/>
                    </a:prstGeom>
                  </p:spPr>
                  <p:txBody>
                    <a:bodyPr>
                      <a:normAutofit/>
                    </a:bodyPr>
                    <a:lstStyle>
                      <a:lvl1pPr marL="91440" indent="-91440" algn="l" defTabSz="914400" rtl="0" eaLnBrk="1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anose="020F0502020204030204" pitchFamily="34" charset="0"/>
                        <a:buChar char=" "/>
                        <a:defRPr sz="20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8404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56692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74980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3268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7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None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foreach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𝑎𝑛𝑑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a14:m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do</a:t>
                      </a:r>
                      <a:endParaRPr lang="pt-BR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Content Placeholder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51421" y="1536602"/>
                      <a:ext cx="4918827" cy="39196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115" t="-13846" b="-2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Connector 12"/>
                <p:cNvCxnSpPr/>
                <p:nvPr/>
              </p:nvCxnSpPr>
              <p:spPr>
                <a:xfrm flipH="1">
                  <a:off x="1043346" y="1869562"/>
                  <a:ext cx="6469" cy="20484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8"/>
                <p:cNvCxnSpPr/>
                <p:nvPr/>
              </p:nvCxnSpPr>
              <p:spPr>
                <a:xfrm flipH="1" flipV="1">
                  <a:off x="751421" y="1532891"/>
                  <a:ext cx="4291882" cy="134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9"/>
                <p:cNvCxnSpPr/>
                <p:nvPr/>
              </p:nvCxnSpPr>
              <p:spPr>
                <a:xfrm flipH="1" flipV="1">
                  <a:off x="751419" y="1207891"/>
                  <a:ext cx="4291884" cy="106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Content Placeholder 8"/>
                <p:cNvSpPr txBox="1">
                  <a:spLocks/>
                </p:cNvSpPr>
                <p:nvPr/>
              </p:nvSpPr>
              <p:spPr>
                <a:xfrm>
                  <a:off x="715857" y="1183106"/>
                  <a:ext cx="4681683" cy="325784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lvl1pPr marL="0" indent="0" algn="ctr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None/>
                    <a:defRPr sz="20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6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14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200" kern="12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:r>
                    <a:rPr lang="en-US" dirty="0" smtClean="0">
                      <a:solidFill>
                        <a:schemeClr val="tx1"/>
                      </a:solidFill>
                    </a:rPr>
                    <a:t>IPLS Algorithm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Straight Connector 18"/>
                <p:cNvCxnSpPr/>
                <p:nvPr/>
              </p:nvCxnSpPr>
              <p:spPr>
                <a:xfrm flipH="1">
                  <a:off x="751419" y="4174441"/>
                  <a:ext cx="424552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Content Placeholder 2"/>
                <p:cNvSpPr txBox="1">
                  <a:spLocks/>
                </p:cNvSpPr>
                <p:nvPr/>
              </p:nvSpPr>
              <p:spPr>
                <a:xfrm>
                  <a:off x="261130" y="3874049"/>
                  <a:ext cx="2326845" cy="456488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lvl="1" indent="0">
                    <a:buNone/>
                  </a:pPr>
                  <a:r>
                    <a:rPr lang="pt-BR" b="1" dirty="0" err="1" smtClean="0">
                      <a:solidFill>
                        <a:schemeClr val="tx1"/>
                      </a:solidFill>
                    </a:rPr>
                    <a:t>end</a:t>
                  </a:r>
                  <a:endParaRPr lang="pt-BR" sz="2000" b="1" dirty="0" smtClean="0">
                    <a:solidFill>
                      <a:schemeClr val="tx1"/>
                    </a:solidFill>
                  </a:endParaRPr>
                </a:p>
                <a:p>
                  <a:pPr marL="0" indent="0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None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729853" y="1913582"/>
                <a:ext cx="5679155" cy="2136808"/>
                <a:chOff x="710802" y="2600346"/>
                <a:chExt cx="5679155" cy="2136808"/>
              </a:xfrm>
            </p:grpSpPr>
            <p:cxnSp>
              <p:nvCxnSpPr>
                <p:cNvPr id="14" name="Straight Connector 12"/>
                <p:cNvCxnSpPr/>
                <p:nvPr/>
              </p:nvCxnSpPr>
              <p:spPr>
                <a:xfrm>
                  <a:off x="1328176" y="3784377"/>
                  <a:ext cx="2725" cy="52049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" name="Group 4"/>
                <p:cNvGrpSpPr/>
                <p:nvPr/>
              </p:nvGrpSpPr>
              <p:grpSpPr>
                <a:xfrm>
                  <a:off x="710802" y="2600346"/>
                  <a:ext cx="5679155" cy="2136808"/>
                  <a:chOff x="710802" y="2600346"/>
                  <a:chExt cx="5679155" cy="213680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732368" y="3498724"/>
                        <a:ext cx="2842681" cy="456488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400050" lvl="1" indent="0">
                          <a:buNone/>
                        </a:pPr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for </a:t>
                        </a:r>
                        <a14:m>
                          <m:oMath xmlns:m="http://schemas.openxmlformats.org/officeDocument/2006/math"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 to </a:t>
                        </a:r>
                        <a14:m>
                          <m:oMath xmlns:m="http://schemas.openxmlformats.org/officeDocument/2006/math"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oMath>
                        </a14:m>
                        <a:r>
                          <a:rPr lang="en-US" b="1" dirty="0" smtClean="0">
                            <a:solidFill>
                              <a:schemeClr val="tx1"/>
                            </a:solidFill>
                          </a:rPr>
                          <a:t> do</a:t>
                        </a:r>
                        <a:endPara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32368" y="3498724"/>
                        <a:ext cx="2842681" cy="456488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1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" name="Content Placeholder 2"/>
                  <p:cNvSpPr txBox="1">
                    <a:spLocks/>
                  </p:cNvSpPr>
                  <p:nvPr/>
                </p:nvSpPr>
                <p:spPr>
                  <a:xfrm>
                    <a:off x="710802" y="4280666"/>
                    <a:ext cx="2326845" cy="456488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400050" lvl="1" indent="0">
                      <a:buNone/>
                    </a:pPr>
                    <a:r>
                      <a:rPr lang="pt-BR" b="1" dirty="0" err="1" smtClean="0">
                        <a:solidFill>
                          <a:schemeClr val="tx1"/>
                        </a:solidFill>
                      </a:rPr>
                      <a:t>end</a:t>
                    </a:r>
                    <a:endParaRPr lang="pt-BR" sz="200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" name="Group 1"/>
                  <p:cNvGrpSpPr/>
                  <p:nvPr/>
                </p:nvGrpSpPr>
                <p:grpSpPr>
                  <a:xfrm>
                    <a:off x="1429410" y="2600346"/>
                    <a:ext cx="4960547" cy="1925964"/>
                    <a:chOff x="1429410" y="2600346"/>
                    <a:chExt cx="4960547" cy="192596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Content Placeholder 2"/>
                        <p:cNvSpPr txBox="1">
                          <a:spLocks/>
                        </p:cNvSpPr>
                        <p:nvPr/>
                      </p:nvSpPr>
                      <p:spPr>
                        <a:xfrm>
                          <a:off x="1445655" y="2600346"/>
                          <a:ext cx="4944302" cy="642766"/>
                        </a:xfrm>
                        <a:prstGeom prst="rect">
                          <a:avLst/>
                        </a:prstGeom>
                      </p:spPr>
                      <p:txBody>
                        <a:bodyPr>
                          <a:normAutofit/>
                        </a:bodyPr>
                        <a:lstStyle>
                          <a:lvl1pPr marL="91440" indent="-9144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1200"/>
                            </a:spcBef>
                            <a:spcAft>
                              <a:spcPts val="200"/>
                            </a:spcAft>
                            <a:buClr>
                              <a:schemeClr val="accent1"/>
                            </a:buClr>
                            <a:buSzPct val="100000"/>
                            <a:buFont typeface="Calibri" panose="020F0502020204030204" pitchFamily="34" charset="0"/>
                            <a:buChar char=" "/>
                            <a:defRPr sz="20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38404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8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56692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74980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3268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7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indent="0">
                            <a:buFont typeface="Calibri" panose="020F050202020403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d>
                                      <m:dPr>
                                        <m:ctrlP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b>
                                </m:sSub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9" name="Content Placeholder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5655" y="2600346"/>
                          <a:ext cx="4944302" cy="642766"/>
                        </a:xfrm>
                        <a:prstGeom prst="rect">
                          <a:avLst/>
                        </a:prstGeom>
                        <a:blipFill rotWithShape="0"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Content Placeholder 2"/>
                        <p:cNvSpPr txBox="1">
                          <a:spLocks/>
                        </p:cNvSpPr>
                        <p:nvPr/>
                      </p:nvSpPr>
                      <p:spPr>
                        <a:xfrm>
                          <a:off x="1445655" y="3060251"/>
                          <a:ext cx="4944302" cy="642766"/>
                        </a:xfrm>
                        <a:prstGeom prst="rect">
                          <a:avLst/>
                        </a:prstGeom>
                      </p:spPr>
                      <p:txBody>
                        <a:bodyPr>
                          <a:normAutofit/>
                        </a:bodyPr>
                        <a:lstStyle>
                          <a:lvl1pPr marL="91440" indent="-9144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1200"/>
                            </a:spcBef>
                            <a:spcAft>
                              <a:spcPts val="200"/>
                            </a:spcAft>
                            <a:buClr>
                              <a:schemeClr val="accent1"/>
                            </a:buClr>
                            <a:buSzPct val="100000"/>
                            <a:buFont typeface="Calibri" panose="020F0502020204030204" pitchFamily="34" charset="0"/>
                            <a:buChar char=" "/>
                            <a:defRPr sz="20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38404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8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56692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74980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3268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7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indent="0">
                            <a:buFont typeface="Calibri" panose="020F050202020403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𝐶𝐶𝐼𝑃𝐶𝐴</m:t>
                                </m:r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1" name="Content Placeholder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45655" y="3060251"/>
                          <a:ext cx="4944302" cy="642766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0" name="Content Placeholder 2"/>
                        <p:cNvSpPr txBox="1">
                          <a:spLocks/>
                        </p:cNvSpPr>
                        <p:nvPr/>
                      </p:nvSpPr>
                      <p:spPr>
                        <a:xfrm>
                          <a:off x="1429410" y="3883544"/>
                          <a:ext cx="4944302" cy="642766"/>
                        </a:xfrm>
                        <a:prstGeom prst="rect">
                          <a:avLst/>
                        </a:prstGeom>
                      </p:spPr>
                      <p:txBody>
                        <a:bodyPr>
                          <a:normAutofit/>
                        </a:bodyPr>
                        <a:lstStyle>
                          <a:lvl1pPr marL="91440" indent="-9144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1200"/>
                            </a:spcBef>
                            <a:spcAft>
                              <a:spcPts val="200"/>
                            </a:spcAft>
                            <a:buClr>
                              <a:schemeClr val="accent1"/>
                            </a:buClr>
                            <a:buSzPct val="100000"/>
                            <a:buFont typeface="Calibri" panose="020F0502020204030204" pitchFamily="34" charset="0"/>
                            <a:buChar char=" "/>
                            <a:defRPr sz="20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38404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8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56692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74980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32688" indent="-18288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700000" indent="-228600"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ts val="200"/>
                            </a:spcBef>
                            <a:spcAft>
                              <a:spcPts val="400"/>
                            </a:spcAft>
                            <a:buClr>
                              <a:schemeClr val="accent1"/>
                            </a:buClr>
                            <a:buFont typeface="Calibri" pitchFamily="34" charset="0"/>
                            <a:buChar char="◦"/>
                            <a:defRPr sz="1400" kern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marL="0" indent="0">
                            <a:buFont typeface="Calibri" panose="020F050202020403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p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sub/>
                                </m:sSub>
                              </m:oMath>
                            </m:oMathPara>
                          </a14:m>
                          <a:endPara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Content Placeholder 2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429410" y="3883544"/>
                          <a:ext cx="4944302" cy="642766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</p:grpSp>
        <p:sp>
          <p:nvSpPr>
            <p:cNvPr id="24" name="Slide Number Placeholder 4"/>
            <p:cNvSpPr txBox="1">
              <a:spLocks/>
            </p:cNvSpPr>
            <p:nvPr/>
          </p:nvSpPr>
          <p:spPr>
            <a:xfrm>
              <a:off x="3108353" y="3835535"/>
              <a:ext cx="847571" cy="25083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pt-BR"/>
              </a:defPPr>
              <a:lvl1pPr marL="0" algn="r" defTabSz="914400" rtl="0" eaLnBrk="1" latinLnBrk="0" hangingPunct="1">
                <a:defRPr sz="1050" kern="1200">
                  <a:solidFill>
                    <a:srgbClr val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[12]</a:t>
              </a:r>
            </a:p>
          </p:txBody>
        </p:sp>
      </p:grpSp>
      <p:sp>
        <p:nvSpPr>
          <p:cNvPr id="25" name="Slide Number Placeholder 4"/>
          <p:cNvSpPr txBox="1">
            <a:spLocks/>
          </p:cNvSpPr>
          <p:nvPr/>
        </p:nvSpPr>
        <p:spPr>
          <a:xfrm>
            <a:off x="-9371" y="6118945"/>
            <a:ext cx="8400896" cy="460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[11] Zeng </a:t>
            </a:r>
            <a:r>
              <a:rPr lang="en-US" sz="1200" dirty="0">
                <a:solidFill>
                  <a:schemeClr val="tx1"/>
                </a:solidFill>
              </a:rPr>
              <a:t>et al. </a:t>
            </a:r>
            <a:r>
              <a:rPr lang="en-US" sz="1200" i="1" dirty="0">
                <a:solidFill>
                  <a:schemeClr val="tx1"/>
                </a:solidFill>
              </a:rPr>
              <a:t>Incremental partial least squares analysis of big streaming data.</a:t>
            </a:r>
            <a:r>
              <a:rPr lang="en-US" sz="1200" dirty="0">
                <a:solidFill>
                  <a:schemeClr val="tx1"/>
                </a:solidFill>
              </a:rPr>
              <a:t> Pattern Recognition, </a:t>
            </a:r>
            <a:r>
              <a:rPr lang="en-US" sz="1200" dirty="0" smtClean="0">
                <a:solidFill>
                  <a:schemeClr val="tx1"/>
                </a:solidFill>
              </a:rPr>
              <a:t>2014.</a:t>
            </a:r>
          </a:p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[12] </a:t>
            </a:r>
            <a:r>
              <a:rPr lang="en-US" sz="1200" dirty="0" err="1" smtClean="0">
                <a:solidFill>
                  <a:schemeClr val="tx1"/>
                </a:solidFill>
              </a:rPr>
              <a:t>Weng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et al. </a:t>
            </a:r>
            <a:r>
              <a:rPr lang="en-US" sz="1200" i="1" dirty="0">
                <a:solidFill>
                  <a:schemeClr val="tx1"/>
                </a:solidFill>
              </a:rPr>
              <a:t>Candid covariance-free incremental principal component analysis</a:t>
            </a:r>
            <a:r>
              <a:rPr lang="en-US" sz="1200" dirty="0">
                <a:solidFill>
                  <a:schemeClr val="tx1"/>
                </a:solidFill>
              </a:rPr>
              <a:t>. In PAMI, 2003</a:t>
            </a:r>
            <a:r>
              <a:rPr lang="en-US" sz="1200" dirty="0" smtClean="0">
                <a:solidFill>
                  <a:schemeClr val="tx1"/>
                </a:solidFill>
              </a:rPr>
              <a:t>.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>
          <a:xfrm>
            <a:off x="2345708" y="2632870"/>
            <a:ext cx="847571" cy="250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 smtClean="0">
                <a:solidFill>
                  <a:schemeClr val="tx1"/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4624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109719"/>
            <a:ext cx="8229600" cy="86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 baseline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b="1" dirty="0" smtClean="0">
                <a:effectLst/>
              </a:rPr>
              <a:t>SGDPLS Overview</a:t>
            </a:r>
            <a:endParaRPr lang="en-US" b="1" dirty="0">
              <a:effectLst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442863" y="1874964"/>
            <a:ext cx="6258275" cy="3108073"/>
            <a:chOff x="393700" y="1183106"/>
            <a:chExt cx="6258275" cy="3108073"/>
          </a:xfrm>
        </p:grpSpPr>
        <p:grpSp>
          <p:nvGrpSpPr>
            <p:cNvPr id="23" name="Group 22"/>
            <p:cNvGrpSpPr/>
            <p:nvPr/>
          </p:nvGrpSpPr>
          <p:grpSpPr>
            <a:xfrm>
              <a:off x="393700" y="1183106"/>
              <a:ext cx="5276548" cy="3108073"/>
              <a:chOff x="393700" y="1183106"/>
              <a:chExt cx="5276548" cy="31080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Content Placeholder 2"/>
                  <p:cNvSpPr txBox="1">
                    <a:spLocks/>
                  </p:cNvSpPr>
                  <p:nvPr/>
                </p:nvSpPr>
                <p:spPr>
                  <a:xfrm>
                    <a:off x="751421" y="1536602"/>
                    <a:ext cx="4918827" cy="391967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US" sz="1800" b="1" dirty="0" smtClean="0">
                        <a:solidFill>
                          <a:schemeClr val="tx1"/>
                        </a:solidFill>
                      </a:rPr>
                      <a:t>foreach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a14:m>
                    <a:r>
                      <a:rPr lang="en-US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b="1" dirty="0" smtClean="0">
                        <a:solidFill>
                          <a:schemeClr val="tx1"/>
                        </a:solidFill>
                      </a:rPr>
                      <a:t>do</a:t>
                    </a:r>
                    <a:endParaRPr lang="pt-BR" sz="2000" b="1" dirty="0" smtClean="0">
                      <a:solidFill>
                        <a:schemeClr val="tx1"/>
                      </a:solidFill>
                    </a:endParaRPr>
                  </a:p>
                  <a:p>
                    <a:pPr marL="0" indent="0">
                      <a:lnSpc>
                        <a:spcPct val="100000"/>
                      </a:lnSpc>
                      <a:spcBef>
                        <a:spcPts val="100"/>
                      </a:spcBef>
                      <a:spcAft>
                        <a:spcPts val="0"/>
                      </a:spcAft>
                      <a:buNone/>
                    </a:pPr>
                    <a:endParaRPr lang="en-US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421" y="1536602"/>
                    <a:ext cx="4918827" cy="39196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991" t="-14063" b="-234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4" name="Straight Connector 12"/>
              <p:cNvCxnSpPr/>
              <p:nvPr/>
            </p:nvCxnSpPr>
            <p:spPr>
              <a:xfrm>
                <a:off x="1049813" y="1869562"/>
                <a:ext cx="7462" cy="19651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18"/>
              <p:cNvCxnSpPr/>
              <p:nvPr/>
            </p:nvCxnSpPr>
            <p:spPr>
              <a:xfrm flipH="1" flipV="1">
                <a:off x="751421" y="1558291"/>
                <a:ext cx="4291882" cy="134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9"/>
              <p:cNvCxnSpPr/>
              <p:nvPr/>
            </p:nvCxnSpPr>
            <p:spPr>
              <a:xfrm flipH="1" flipV="1">
                <a:off x="751419" y="1245991"/>
                <a:ext cx="4291884" cy="106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Content Placeholder 8"/>
              <p:cNvSpPr txBox="1">
                <a:spLocks/>
              </p:cNvSpPr>
              <p:nvPr/>
            </p:nvSpPr>
            <p:spPr>
              <a:xfrm>
                <a:off x="715857" y="1183106"/>
                <a:ext cx="4681683" cy="32578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None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>
                    <a:solidFill>
                      <a:schemeClr val="tx1"/>
                    </a:solidFill>
                  </a:rPr>
                  <a:t>SGDPLS Algorithm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Straight Connector 18"/>
              <p:cNvCxnSpPr/>
              <p:nvPr/>
            </p:nvCxnSpPr>
            <p:spPr>
              <a:xfrm flipH="1">
                <a:off x="883989" y="4291179"/>
                <a:ext cx="42455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ontent Placeholder 2"/>
              <p:cNvSpPr txBox="1">
                <a:spLocks/>
              </p:cNvSpPr>
              <p:nvPr/>
            </p:nvSpPr>
            <p:spPr>
              <a:xfrm>
                <a:off x="393700" y="3834691"/>
                <a:ext cx="2326845" cy="4564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lvl="1" indent="0">
                  <a:buNone/>
                </a:pPr>
                <a:r>
                  <a:rPr lang="pt-BR" b="1" dirty="0" err="1" smtClean="0">
                    <a:solidFill>
                      <a:schemeClr val="tx1"/>
                    </a:solidFill>
                  </a:rPr>
                  <a:t>end</a:t>
                </a:r>
                <a:endParaRPr lang="pt-BR" sz="2000" b="1" dirty="0" smtClean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83989" y="2108703"/>
              <a:ext cx="5767986" cy="1762972"/>
              <a:chOff x="864938" y="2795467"/>
              <a:chExt cx="5767986" cy="1762972"/>
            </a:xfrm>
          </p:grpSpPr>
          <p:cxnSp>
            <p:nvCxnSpPr>
              <p:cNvPr id="25" name="Straight Connector 12"/>
              <p:cNvCxnSpPr/>
              <p:nvPr/>
            </p:nvCxnSpPr>
            <p:spPr>
              <a:xfrm>
                <a:off x="1479796" y="3081120"/>
                <a:ext cx="1341" cy="10203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864938" y="2795467"/>
                <a:ext cx="5767986" cy="1762972"/>
                <a:chOff x="864938" y="2795467"/>
                <a:chExt cx="5767986" cy="176297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Content Placeholder 2"/>
                    <p:cNvSpPr txBox="1">
                      <a:spLocks/>
                    </p:cNvSpPr>
                    <p:nvPr/>
                  </p:nvSpPr>
                  <p:spPr>
                    <a:xfrm>
                      <a:off x="883989" y="2795467"/>
                      <a:ext cx="4767208" cy="456488"/>
                    </a:xfrm>
                    <a:prstGeom prst="rect">
                      <a:avLst/>
                    </a:prstGeom>
                  </p:spPr>
                  <p:txBody>
                    <a:bodyPr>
                      <a:normAutofit/>
                    </a:bodyPr>
                    <a:lstStyle>
                      <a:lvl1pPr marL="91440" indent="-91440" algn="l" defTabSz="914400" rtl="0" eaLnBrk="1" latinLnBrk="0" hangingPunct="1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ts val="200"/>
                        </a:spcAft>
                        <a:buClr>
                          <a:schemeClr val="accent1"/>
                        </a:buClr>
                        <a:buSzPct val="100000"/>
                        <a:buFont typeface="Calibri" panose="020F0502020204030204" pitchFamily="34" charset="0"/>
                        <a:buChar char=" "/>
                        <a:defRPr sz="20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8404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56692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74980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32688" indent="-18288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700000" indent="-228600" algn="l" defTabSz="914400" rtl="0" eaLnBrk="1" latinLnBrk="0" hangingPunct="1">
                        <a:lnSpc>
                          <a:spcPct val="90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>
                          <a:schemeClr val="accent1"/>
                        </a:buClr>
                        <a:buFont typeface="Calibri" pitchFamily="34" charset="0"/>
                        <a:buChar char="◦"/>
                        <a:defRPr sz="1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400050" lvl="1" indent="0">
                        <a:buNone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for </a:t>
                      </a:r>
                      <a14:m>
                        <m:oMath xmlns:m="http://schemas.openxmlformats.org/officeDocument/2006/math"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𝑒𝑝</m:t>
                          </m:r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a14:m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to </a:t>
                      </a:r>
                      <a14:m>
                        <m:oMath xmlns:m="http://schemas.openxmlformats.org/officeDocument/2006/math">
                          <m:r>
                            <a:rPr lang="pt-BR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𝐸𝑝𝑜𝑐h𝑠</m:t>
                          </m:r>
                        </m:oMath>
                      </a14:m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do</a:t>
                      </a:r>
                      <a:endPara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marL="400050" lvl="1" indent="0">
                        <a:lnSpc>
                          <a:spcPct val="100000"/>
                        </a:lnSpc>
                        <a:spcAft>
                          <a:spcPts val="100"/>
                        </a:spcAft>
                        <a:buNone/>
                      </a:pPr>
                      <a:endParaRPr lang="pt-BR" sz="20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Content Placeholder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3989" y="2795467"/>
                      <a:ext cx="4767208" cy="45648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9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Content Placeholder 2"/>
                <p:cNvSpPr txBox="1">
                  <a:spLocks/>
                </p:cNvSpPr>
                <p:nvPr/>
              </p:nvSpPr>
              <p:spPr>
                <a:xfrm>
                  <a:off x="864938" y="4101951"/>
                  <a:ext cx="2326845" cy="456488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00050" lvl="1" indent="0">
                    <a:buNone/>
                  </a:pPr>
                  <a:r>
                    <a:rPr lang="pt-BR" b="1" dirty="0" err="1" smtClean="0">
                      <a:solidFill>
                        <a:schemeClr val="tx1"/>
                      </a:solidFill>
                    </a:rPr>
                    <a:t>end</a:t>
                  </a:r>
                  <a:endParaRPr lang="pt-BR" sz="2000" b="1" dirty="0" smtClean="0">
                    <a:solidFill>
                      <a:schemeClr val="tx1"/>
                    </a:solidFill>
                  </a:endParaRPr>
                </a:p>
                <a:p>
                  <a:pPr marL="0" indent="0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None/>
                  </a:pP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5" name="Group 34"/>
                <p:cNvGrpSpPr/>
                <p:nvPr/>
              </p:nvGrpSpPr>
              <p:grpSpPr>
                <a:xfrm>
                  <a:off x="1688622" y="3232900"/>
                  <a:ext cx="4944302" cy="1083371"/>
                  <a:chOff x="6070122" y="2961103"/>
                  <a:chExt cx="4944302" cy="108337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6070122" y="2961103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70122" y="2961103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Content Placeholder 2"/>
                      <p:cNvSpPr txBox="1">
                        <a:spLocks/>
                      </p:cNvSpPr>
                      <p:nvPr/>
                    </p:nvSpPr>
                    <p:spPr>
                      <a:xfrm>
                        <a:off x="6070122" y="3401708"/>
                        <a:ext cx="4944302" cy="642766"/>
                      </a:xfrm>
                      <a:prstGeom prst="rect">
                        <a:avLst/>
                      </a:prstGeom>
                    </p:spPr>
                    <p:txBody>
                      <a:bodyPr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>
                          <a:buFont typeface="Calibri" panose="020F0502020204030204" pitchFamily="34" charset="0"/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Content Placeholder 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70122" y="3401708"/>
                        <a:ext cx="4944302" cy="642766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 l="-49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</p:spTree>
    <p:extLst>
      <p:ext uri="{BB962C8B-B14F-4D97-AF65-F5344CB8AC3E}">
        <p14:creationId xmlns:p14="http://schemas.microsoft.com/office/powerpoint/2010/main" val="2918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camera_network_Chapt1</Template>
  <TotalTime>24902</TotalTime>
  <Words>4899</Words>
  <Application>Microsoft Office PowerPoint</Application>
  <PresentationFormat>Apresentação na tela (4:3)</PresentationFormat>
  <Paragraphs>1410</Paragraphs>
  <Slides>102</Slides>
  <Notes>77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Cambria Math</vt:lpstr>
      <vt:lpstr>Open Sans</vt:lpstr>
      <vt:lpstr>Open Sans Light</vt:lpstr>
      <vt:lpstr>Diseño predeterminado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Hypotheses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Theoretical Concepts</vt:lpstr>
      <vt:lpstr>Apresentação do PowerPoint</vt:lpstr>
      <vt:lpstr>Apresentação do PowerPoint</vt:lpstr>
      <vt:lpstr>Apresentação do PowerPoint</vt:lpstr>
      <vt:lpstr>Apresentação do PowerPoint</vt:lpstr>
      <vt:lpstr>Pruning Filters</vt:lpstr>
      <vt:lpstr>Apresentação do PowerPoint</vt:lpstr>
      <vt:lpstr>Apresentação do PowerPoint</vt:lpstr>
      <vt:lpstr>Apresentação do PowerPoint</vt:lpstr>
      <vt:lpstr>Experiments Pruning Filters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Pruning Layers</vt:lpstr>
      <vt:lpstr>Apresentação do PowerPoint</vt:lpstr>
      <vt:lpstr>Apresentação do PowerPoint</vt:lpstr>
      <vt:lpstr>Apresentação do PowerPoint</vt:lpstr>
      <vt:lpstr>Experiments Pruning Layers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Neural Architecture Search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Experiments Neural Architecture Search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HyperNet Approach</vt:lpstr>
      <vt:lpstr>Apresentação do PowerPoint</vt:lpstr>
      <vt:lpstr>Apresentação do PowerPoint</vt:lpstr>
      <vt:lpstr>Experiments Latent HyperNet</vt:lpstr>
      <vt:lpstr>Apresentação do PowerPoint</vt:lpstr>
      <vt:lpstr>Apresentação do PowerPoint</vt:lpstr>
      <vt:lpstr>Apresentação do PowerPoint</vt:lpstr>
      <vt:lpstr>Apresentação do PowerPoint</vt:lpstr>
      <vt:lpstr>Incremental PLS Approach</vt:lpstr>
      <vt:lpstr>Apresentação do PowerPoint</vt:lpstr>
      <vt:lpstr>Apresentação do PowerPoint</vt:lpstr>
      <vt:lpstr>Apresentação do PowerPoint</vt:lpstr>
      <vt:lpstr>Apresentação do PowerPoint</vt:lpstr>
      <vt:lpstr>Experiments CIPLS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Codes</vt:lpstr>
      <vt:lpstr>Additional Slides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Pruning Approach Additional Slides</vt:lpstr>
      <vt:lpstr>NAS Additional Slides</vt:lpstr>
      <vt:lpstr>Apresentação do PowerPoint</vt:lpstr>
      <vt:lpstr>Latent HyperNet Additional Slides</vt:lpstr>
      <vt:lpstr>Apresentação do PowerPoint</vt:lpstr>
      <vt:lpstr>Apresentação do PowerPoint</vt:lpstr>
      <vt:lpstr>Incremental PLS Additional Slides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 Jordao</dc:creator>
  <cp:lastModifiedBy>Artur Correia</cp:lastModifiedBy>
  <cp:revision>1665</cp:revision>
  <dcterms:created xsi:type="dcterms:W3CDTF">2014-08-12T23:50:58Z</dcterms:created>
  <dcterms:modified xsi:type="dcterms:W3CDTF">2020-11-19T13:39:26Z</dcterms:modified>
</cp:coreProperties>
</file>